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7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898989"/>
    <a:srgbClr val="49DF62"/>
    <a:srgbClr val="3FE95B"/>
    <a:srgbClr val="99FF66"/>
    <a:srgbClr val="7EEE81"/>
    <a:srgbClr val="00FFCC"/>
    <a:srgbClr val="00B800"/>
    <a:srgbClr val="2CB22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89" autoAdjust="0"/>
    <p:restoredTop sz="43141" autoAdjust="0"/>
  </p:normalViewPr>
  <p:slideViewPr>
    <p:cSldViewPr snapToGrid="0">
      <p:cViewPr>
        <p:scale>
          <a:sx n="60" d="100"/>
          <a:sy n="60" d="100"/>
        </p:scale>
        <p:origin x="1768" y="-92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l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/>
          <a:lstStyle>
            <a:lvl1pPr algn="r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4" rIns="91411" bIns="457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91"/>
            <a:ext cx="5438775" cy="3908425"/>
          </a:xfrm>
          <a:prstGeom prst="rect">
            <a:avLst/>
          </a:prstGeom>
        </p:spPr>
        <p:txBody>
          <a:bodyPr vert="horz" lIns="91411" tIns="45704" rIns="91411" bIns="4570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4" rIns="91411" bIns="45704" rtlCol="0" anchor="b"/>
          <a:lstStyle>
            <a:lvl1pPr algn="l" defTabSz="10941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1616" rtl="0" eaLnBrk="0" fontAlgn="base" hangingPunct="0">
      <a:spcBef>
        <a:spcPct val="30000"/>
      </a:spcBef>
      <a:spcAft>
        <a:spcPct val="0"/>
      </a:spcAft>
      <a:defRPr sz="982" kern="1200">
        <a:solidFill>
          <a:schemeClr val="tx1"/>
        </a:solidFill>
        <a:latin typeface="+mn-lt"/>
        <a:ea typeface="+mn-ea"/>
        <a:cs typeface="+mn-cs"/>
      </a:defRPr>
    </a:lvl1pPr>
    <a:lvl2pPr marL="380808" algn="l" defTabSz="761616" rtl="0" eaLnBrk="0" fontAlgn="base" hangingPunct="0">
      <a:spcBef>
        <a:spcPct val="30000"/>
      </a:spcBef>
      <a:spcAft>
        <a:spcPct val="0"/>
      </a:spcAft>
      <a:defRPr sz="982" kern="1200">
        <a:solidFill>
          <a:schemeClr val="tx1"/>
        </a:solidFill>
        <a:latin typeface="+mn-lt"/>
        <a:ea typeface="+mn-ea"/>
        <a:cs typeface="+mn-cs"/>
      </a:defRPr>
    </a:lvl2pPr>
    <a:lvl3pPr marL="761616" algn="l" defTabSz="761616" rtl="0" eaLnBrk="0" fontAlgn="base" hangingPunct="0">
      <a:spcBef>
        <a:spcPct val="30000"/>
      </a:spcBef>
      <a:spcAft>
        <a:spcPct val="0"/>
      </a:spcAft>
      <a:defRPr sz="982" kern="1200">
        <a:solidFill>
          <a:schemeClr val="tx1"/>
        </a:solidFill>
        <a:latin typeface="+mn-lt"/>
        <a:ea typeface="+mn-ea"/>
        <a:cs typeface="+mn-cs"/>
      </a:defRPr>
    </a:lvl3pPr>
    <a:lvl4pPr marL="1142425" algn="l" defTabSz="761616" rtl="0" eaLnBrk="0" fontAlgn="base" hangingPunct="0">
      <a:spcBef>
        <a:spcPct val="30000"/>
      </a:spcBef>
      <a:spcAft>
        <a:spcPct val="0"/>
      </a:spcAft>
      <a:defRPr sz="982" kern="1200">
        <a:solidFill>
          <a:schemeClr val="tx1"/>
        </a:solidFill>
        <a:latin typeface="+mn-lt"/>
        <a:ea typeface="+mn-ea"/>
        <a:cs typeface="+mn-cs"/>
      </a:defRPr>
    </a:lvl4pPr>
    <a:lvl5pPr marL="1523232" algn="l" defTabSz="761616" rtl="0" eaLnBrk="0" fontAlgn="base" hangingPunct="0">
      <a:spcBef>
        <a:spcPct val="30000"/>
      </a:spcBef>
      <a:spcAft>
        <a:spcPct val="0"/>
      </a:spcAft>
      <a:defRPr sz="982" kern="1200">
        <a:solidFill>
          <a:schemeClr val="tx1"/>
        </a:solidFill>
        <a:latin typeface="+mn-lt"/>
        <a:ea typeface="+mn-ea"/>
        <a:cs typeface="+mn-cs"/>
      </a:defRPr>
    </a:lvl5pPr>
    <a:lvl6pPr marL="1904862" algn="l" defTabSz="7619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834" algn="l" defTabSz="7619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06" algn="l" defTabSz="7619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779" algn="l" defTabSz="7619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1241425"/>
            <a:ext cx="25114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17" indent="-28566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41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698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56" indent="-228529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11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870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26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983" indent="-228529" defTabSz="109344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38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50689-8348-40AB-8024-6D9833C0C22C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9528-573D-4C56-AFC1-E5E71C3FED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4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5C01C-8375-44C4-8CDF-B1B8C491AAF6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1EED-DD41-405A-852C-5702EEB1129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8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B95B5-0612-4491-9750-89C6F3581635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011-E1B4-42C2-9C68-AD9612F254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71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D7B6E-343C-47A1-80D8-FE317BA230F8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B552-3DD3-4175-A226-F7405B1C7CD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76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096C7-2361-4768-96D2-1CC0F9B06F0C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0B12-399A-4526-99A2-AA97F19F279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51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DCD8-734C-4B9F-BC3E-66A9CEBC4803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6C08-9EF3-48D2-A5F8-5DFCCB8EC3C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0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25CBE-F1C3-431A-983D-6ED9606BBFDB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FB95-2C14-43DB-AC8F-019C2035BCA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1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CC32E-F221-4D1D-8B93-633D8E540C0E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AAF8-D935-42DF-B3C3-CB2F709A5BF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5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4F56-4C7B-4670-8495-1F995606A77A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0A30-71CC-4FB0-87AB-E5C760C544E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20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7E030-AFD9-4A32-8D27-F0B19D8E4F7B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299A-1438-4288-B342-B53F9EBC0BF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04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5A0DC-BCF3-4BFD-87F3-CE0A0154E512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705-EBD0-48F1-81A4-13887CB2D3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1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 smtClean="0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0CEF-DE75-45B3-AF8D-6E4E73C62EA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0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gif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61" Type="http://schemas.openxmlformats.org/officeDocument/2006/relationships/image" Target="../media/image159.png"/><Relationship Id="rId16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jpe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162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jpe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gif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6.png"/><Relationship Id="rId51" Type="http://schemas.openxmlformats.org/officeDocument/2006/relationships/image" Target="../media/image49.jpe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jp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163" Type="http://schemas.openxmlformats.org/officeDocument/2006/relationships/image" Target="../media/image161.sv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png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164" Type="http://schemas.openxmlformats.org/officeDocument/2006/relationships/image" Target="../media/image16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jpe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165" Type="http://schemas.openxmlformats.org/officeDocument/2006/relationships/image" Target="../media/image163.sv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504">
            <a:extLst>
              <a:ext uri="{FF2B5EF4-FFF2-40B4-BE49-F238E27FC236}">
                <a16:creationId xmlns:a16="http://schemas.microsoft.com/office/drawing/2014/main" id="{E1F67473-F010-41D0-92F5-EB60E4736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66" y="8675633"/>
            <a:ext cx="511666" cy="658130"/>
          </a:xfrm>
          <a:prstGeom prst="rect">
            <a:avLst/>
          </a:prstGeom>
        </p:spPr>
      </p:pic>
      <p:sp>
        <p:nvSpPr>
          <p:cNvPr id="474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 rot="4458574">
            <a:off x="1998636" y="10967065"/>
            <a:ext cx="514977" cy="226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Plant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45277" y="7521640"/>
            <a:ext cx="146562" cy="363810"/>
          </a:xfrm>
          <a:prstGeom prst="rect">
            <a:avLst/>
          </a:prstGeom>
        </p:spPr>
      </p:pic>
      <p:pic>
        <p:nvPicPr>
          <p:cNvPr id="509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97" y="5544621"/>
            <a:ext cx="375613" cy="2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2" name="Picture 751" descr="A close up of a logo&#10;&#10;Description automatically generated">
            <a:extLst>
              <a:ext uri="{FF2B5EF4-FFF2-40B4-BE49-F238E27FC236}">
                <a16:creationId xmlns:a16="http://schemas.microsoft.com/office/drawing/2014/main" id="{923E36D9-B196-4294-8DCA-87B203D7BF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02" y="10452190"/>
            <a:ext cx="171270" cy="171270"/>
          </a:xfrm>
          <a:prstGeom prst="rect">
            <a:avLst/>
          </a:prstGeom>
        </p:spPr>
      </p:pic>
      <p:pic>
        <p:nvPicPr>
          <p:cNvPr id="899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85" y="10355648"/>
            <a:ext cx="281101" cy="2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98540642-A5C6-40DE-A72A-4E3C1CDC4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5" y="5910085"/>
            <a:ext cx="511666" cy="6581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1" y="11824698"/>
            <a:ext cx="653231" cy="840219"/>
          </a:xfrm>
          <a:prstGeom prst="rect">
            <a:avLst/>
          </a:prstGeom>
        </p:spPr>
      </p:pic>
      <p:pic>
        <p:nvPicPr>
          <p:cNvPr id="764" name="Picture 55">
            <a:extLst>
              <a:ext uri="{FF2B5EF4-FFF2-40B4-BE49-F238E27FC236}">
                <a16:creationId xmlns:a16="http://schemas.microsoft.com/office/drawing/2014/main" id="{8BC75E89-C006-448A-90D1-E3A9C7F9AF17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4" y="2811382"/>
            <a:ext cx="239799" cy="4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6524" y="4410633"/>
            <a:ext cx="352439" cy="366972"/>
          </a:xfrm>
          <a:prstGeom prst="rect">
            <a:avLst/>
          </a:prstGeom>
        </p:spPr>
      </p:pic>
      <p:pic>
        <p:nvPicPr>
          <p:cNvPr id="645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0" y="4484375"/>
            <a:ext cx="387089" cy="3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110" y="4304139"/>
            <a:ext cx="340443" cy="3331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7369" y="4420331"/>
            <a:ext cx="273004" cy="410741"/>
          </a:xfrm>
          <a:prstGeom prst="rect">
            <a:avLst/>
          </a:prstGeom>
        </p:spPr>
      </p:pic>
      <p:pic>
        <p:nvPicPr>
          <p:cNvPr id="687" name="Picture 80">
            <a:extLst>
              <a:ext uri="{FF2B5EF4-FFF2-40B4-BE49-F238E27FC236}">
                <a16:creationId xmlns:a16="http://schemas.microsoft.com/office/drawing/2014/main" id="{8525D35B-DAB7-4C04-9EA4-2D4A260F3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91" y="5334997"/>
            <a:ext cx="258737" cy="2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>
            <a:off x="2011786" y="5551255"/>
            <a:ext cx="199212" cy="2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" name="Picture 71">
            <a:extLst>
              <a:ext uri="{FF2B5EF4-FFF2-40B4-BE49-F238E27FC236}">
                <a16:creationId xmlns:a16="http://schemas.microsoft.com/office/drawing/2014/main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50" y="5527349"/>
            <a:ext cx="270271" cy="2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9" name="Picture 97">
            <a:extLst>
              <a:ext uri="{FF2B5EF4-FFF2-40B4-BE49-F238E27FC236}">
                <a16:creationId xmlns:a16="http://schemas.microsoft.com/office/drawing/2014/main" id="{56257BBB-5A9B-4CD7-8A9B-B0E09CC295A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7" y="4469533"/>
            <a:ext cx="410872" cy="3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6007" y="5689039"/>
            <a:ext cx="208004" cy="254804"/>
          </a:xfrm>
          <a:prstGeom prst="rect">
            <a:avLst/>
          </a:prstGeom>
        </p:spPr>
      </p:pic>
      <p:sp>
        <p:nvSpPr>
          <p:cNvPr id="744" name="TextBox 347">
            <a:extLst>
              <a:ext uri="{FF2B5EF4-FFF2-40B4-BE49-F238E27FC236}">
                <a16:creationId xmlns:a16="http://schemas.microsoft.com/office/drawing/2014/main" id="{D6E8BB11-AD58-4EF0-8F79-84FC8A50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828" y="8505385"/>
            <a:ext cx="583373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Levels of </a:t>
            </a:r>
          </a:p>
          <a:p>
            <a:pPr algn="ctr" eaLnBrk="1" hangingPunct="1"/>
            <a:r>
              <a:rPr lang="en-US" altLang="en-US" sz="581" dirty="0" err="1"/>
              <a:t>Organisation</a:t>
            </a:r>
            <a:endParaRPr lang="en-US" altLang="en-US" sz="58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81929" y="2461278"/>
            <a:ext cx="400753" cy="257785"/>
          </a:xfrm>
          <a:prstGeom prst="rect">
            <a:avLst/>
          </a:prstGeom>
        </p:spPr>
      </p:pic>
      <p:pic>
        <p:nvPicPr>
          <p:cNvPr id="594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70" y="6633219"/>
            <a:ext cx="197001" cy="3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" name="Picture 694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932563" y="8518978"/>
            <a:ext cx="302727" cy="213655"/>
          </a:xfrm>
          <a:prstGeom prst="rect">
            <a:avLst/>
          </a:prstGeom>
        </p:spPr>
      </p:pic>
      <p:pic>
        <p:nvPicPr>
          <p:cNvPr id="716" name="Picture 4" descr="Image result for cell cycle black and white">
            <a:extLst>
              <a:ext uri="{FF2B5EF4-FFF2-40B4-BE49-F238E27FC236}">
                <a16:creationId xmlns:a16="http://schemas.microsoft.com/office/drawing/2014/main" id="{BBFF0E78-DC38-451A-84B7-380A8F6A0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" b="5194"/>
          <a:stretch/>
        </p:blipFill>
        <p:spPr bwMode="auto">
          <a:xfrm>
            <a:off x="7263715" y="7617592"/>
            <a:ext cx="440164" cy="3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1769950" y="9976855"/>
            <a:ext cx="2017243" cy="1592136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2748872" y="11326417"/>
            <a:ext cx="4619728" cy="442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5956308" y="8350302"/>
            <a:ext cx="2079215" cy="160724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775115" y="9766605"/>
            <a:ext cx="4220066" cy="422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703688" y="8106277"/>
            <a:ext cx="4302913" cy="44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1766958" y="6777360"/>
            <a:ext cx="1963239" cy="1602068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5903914" y="5188289"/>
            <a:ext cx="2060791" cy="1676626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736346" y="6600341"/>
            <a:ext cx="4325954" cy="456213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714621" y="4999443"/>
            <a:ext cx="4218274" cy="465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6888231" y="1869420"/>
            <a:ext cx="702752" cy="746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6956666" y="2083045"/>
            <a:ext cx="610587" cy="6555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7038859" y="11199757"/>
            <a:ext cx="610587" cy="655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2221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621" y="11423383"/>
            <a:ext cx="1164265" cy="248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Movement</a:t>
            </a:r>
          </a:p>
        </p:txBody>
      </p:sp>
      <p:sp>
        <p:nvSpPr>
          <p:cNvPr id="222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521" y="11467841"/>
            <a:ext cx="689468" cy="226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Variation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165842C-E8E0-4757-9977-B0A16C56CC5C}"/>
              </a:ext>
            </a:extLst>
          </p:cNvPr>
          <p:cNvSpPr/>
          <p:nvPr/>
        </p:nvSpPr>
        <p:spPr>
          <a:xfrm rot="3660063">
            <a:off x="1732508" y="12166329"/>
            <a:ext cx="65667" cy="494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 dirty="0"/>
          </a:p>
        </p:txBody>
      </p:sp>
      <p:sp>
        <p:nvSpPr>
          <p:cNvPr id="2244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864" y="9813109"/>
            <a:ext cx="1148759" cy="40498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Breathing    Digestion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F44BD91C-4AE5-428E-9539-38258344C2CA}"/>
              </a:ext>
            </a:extLst>
          </p:cNvPr>
          <p:cNvSpPr/>
          <p:nvPr/>
        </p:nvSpPr>
        <p:spPr>
          <a:xfrm>
            <a:off x="5803487" y="9728202"/>
            <a:ext cx="54146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2271" name="TextBox 52">
            <a:extLst>
              <a:ext uri="{FF2B5EF4-FFF2-40B4-BE49-F238E27FC236}">
                <a16:creationId xmlns:a16="http://schemas.microsoft.com/office/drawing/2014/main" id="{895EFDB1-5D21-48F6-80D7-8D81E8314246}"/>
              </a:ext>
            </a:extLst>
          </p:cNvPr>
          <p:cNvSpPr txBox="1">
            <a:spLocks noChangeArrowheads="1"/>
          </p:cNvSpPr>
          <p:nvPr/>
        </p:nvSpPr>
        <p:spPr bwMode="auto">
          <a:xfrm rot="1122326">
            <a:off x="2061272" y="8121530"/>
            <a:ext cx="1094242" cy="3603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71" b="1" dirty="0" err="1">
                <a:latin typeface="Arial" panose="020B0604020202020204" pitchFamily="34" charset="0"/>
              </a:rPr>
              <a:t>Defence</a:t>
            </a:r>
            <a:r>
              <a:rPr lang="en-US" altLang="en-US" sz="871" b="1" dirty="0">
                <a:latin typeface="Arial" panose="020B0604020202020204" pitchFamily="34" charset="0"/>
              </a:rPr>
              <a:t> against disease</a:t>
            </a:r>
          </a:p>
        </p:txBody>
      </p: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956" y="6855425"/>
            <a:ext cx="977494" cy="2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98" b="1" dirty="0">
                <a:latin typeface="Arial" panose="020B0604020202020204" pitchFamily="34" charset="0"/>
              </a:rPr>
              <a:t>Photosynthesis</a:t>
            </a:r>
            <a:endParaRPr lang="en-US" altLang="en-US" sz="798" b="1" dirty="0">
              <a:latin typeface="Arial" panose="020B0604020202020204" pitchFamily="34" charset="0"/>
            </a:endParaRP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>
            <a:off x="6299521" y="6481663"/>
            <a:ext cx="49687" cy="60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0317A66-A348-46E1-ABA5-46DAB7116304}"/>
              </a:ext>
            </a:extLst>
          </p:cNvPr>
          <p:cNvSpPr/>
          <p:nvPr/>
        </p:nvSpPr>
        <p:spPr>
          <a:xfrm>
            <a:off x="3984155" y="11323939"/>
            <a:ext cx="65667" cy="494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6923146" y="8097808"/>
            <a:ext cx="49441" cy="479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772B346-07BC-4AD9-9391-9F2B0C401EAD}"/>
              </a:ext>
            </a:extLst>
          </p:cNvPr>
          <p:cNvSpPr/>
          <p:nvPr/>
        </p:nvSpPr>
        <p:spPr>
          <a:xfrm>
            <a:off x="3848055" y="6534192"/>
            <a:ext cx="54147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407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106" y="6697494"/>
            <a:ext cx="1157664" cy="2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Biodiversity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66B2CD5-C679-44C9-828B-B2B12E5BE918}"/>
              </a:ext>
            </a:extLst>
          </p:cNvPr>
          <p:cNvSpPr/>
          <p:nvPr/>
        </p:nvSpPr>
        <p:spPr>
          <a:xfrm rot="2632681">
            <a:off x="7240367" y="5111970"/>
            <a:ext cx="58754" cy="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4015168" y="4977428"/>
            <a:ext cx="58754" cy="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E8456D6D-6D59-4163-9ABE-8923EF2B70A5}"/>
              </a:ext>
            </a:extLst>
          </p:cNvPr>
          <p:cNvSpPr/>
          <p:nvPr/>
        </p:nvSpPr>
        <p:spPr>
          <a:xfrm>
            <a:off x="2793147" y="1816496"/>
            <a:ext cx="4372036" cy="457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rgbClr val="C00000"/>
              </a:solidFill>
            </a:endParaRPr>
          </a:p>
        </p:txBody>
      </p:sp>
      <p:sp>
        <p:nvSpPr>
          <p:cNvPr id="516" name="Triangle 45">
            <a:extLst>
              <a:ext uri="{FF2B5EF4-FFF2-40B4-BE49-F238E27FC236}">
                <a16:creationId xmlns:a16="http://schemas.microsoft.com/office/drawing/2014/main" id="{66F5EA8C-026E-4A41-B46F-BE1CE69A6A8B}"/>
              </a:ext>
            </a:extLst>
          </p:cNvPr>
          <p:cNvSpPr/>
          <p:nvPr/>
        </p:nvSpPr>
        <p:spPr>
          <a:xfrm rot="16200000">
            <a:off x="2197536" y="1758895"/>
            <a:ext cx="679711" cy="5345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 dirty="0">
              <a:solidFill>
                <a:srgbClr val="C00000"/>
              </a:solidFill>
            </a:endParaRPr>
          </a:p>
        </p:txBody>
      </p:sp>
      <p:sp>
        <p:nvSpPr>
          <p:cNvPr id="517" name="TextBox 292">
            <a:extLst>
              <a:ext uri="{FF2B5EF4-FFF2-40B4-BE49-F238E27FC236}">
                <a16:creationId xmlns:a16="http://schemas.microsoft.com/office/drawing/2014/main" id="{87A35DB5-4CDB-4007-B70D-80F0F80A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026" y="1424223"/>
            <a:ext cx="66228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Understanding variables</a:t>
            </a:r>
          </a:p>
        </p:txBody>
      </p:sp>
      <p:sp>
        <p:nvSpPr>
          <p:cNvPr id="518" name="TextBox 321">
            <a:extLst>
              <a:ext uri="{FF2B5EF4-FFF2-40B4-BE49-F238E27FC236}">
                <a16:creationId xmlns:a16="http://schemas.microsoft.com/office/drawing/2014/main" id="{6820C226-016D-4ECF-8EA1-C261C6B0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325" y="1597547"/>
            <a:ext cx="101963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Applying </a:t>
            </a:r>
            <a:r>
              <a:rPr lang="en-US" altLang="en-US" sz="581" dirty="0" err="1"/>
              <a:t>maths</a:t>
            </a:r>
            <a:r>
              <a:rPr lang="en-US" altLang="en-US" sz="581" dirty="0"/>
              <a:t> to the scientific concepts</a:t>
            </a:r>
          </a:p>
        </p:txBody>
      </p:sp>
      <p:sp>
        <p:nvSpPr>
          <p:cNvPr id="519" name="TextBox 360">
            <a:extLst>
              <a:ext uri="{FF2B5EF4-FFF2-40B4-BE49-F238E27FC236}">
                <a16:creationId xmlns:a16="http://schemas.microsoft.com/office/drawing/2014/main" id="{4B4DCE47-C8E2-47E0-8259-3A572422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39" y="2420860"/>
            <a:ext cx="868680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Understanding relationships between science and society</a:t>
            </a:r>
          </a:p>
        </p:txBody>
      </p:sp>
      <p:sp>
        <p:nvSpPr>
          <p:cNvPr id="520" name="TextBox 365">
            <a:extLst>
              <a:ext uri="{FF2B5EF4-FFF2-40B4-BE49-F238E27FC236}">
                <a16:creationId xmlns:a16="http://schemas.microsoft.com/office/drawing/2014/main" id="{0670438D-F164-407A-ADD7-66358CA6E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338" y="1433100"/>
            <a:ext cx="532248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Drawing conclusions</a:t>
            </a:r>
          </a:p>
        </p:txBody>
      </p:sp>
      <p:sp>
        <p:nvSpPr>
          <p:cNvPr id="521" name="TextBox 368">
            <a:extLst>
              <a:ext uri="{FF2B5EF4-FFF2-40B4-BE49-F238E27FC236}">
                <a16:creationId xmlns:a16="http://schemas.microsoft.com/office/drawing/2014/main" id="{8BE0A06C-84BD-4660-B56D-C21C168F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49" y="1681985"/>
            <a:ext cx="72700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Describe patterns</a:t>
            </a:r>
          </a:p>
        </p:txBody>
      </p:sp>
      <p:sp>
        <p:nvSpPr>
          <p:cNvPr id="522" name="TextBox 384">
            <a:extLst>
              <a:ext uri="{FF2B5EF4-FFF2-40B4-BE49-F238E27FC236}">
                <a16:creationId xmlns:a16="http://schemas.microsoft.com/office/drawing/2014/main" id="{436D6CEC-A1F4-45E6-91BD-48EE0FED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645" y="2423002"/>
            <a:ext cx="780375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IDEAL </a:t>
            </a:r>
          </a:p>
          <a:p>
            <a:pPr algn="ctr" eaLnBrk="1" hangingPunct="1"/>
            <a:r>
              <a:rPr lang="en-US" altLang="en-US" sz="581" dirty="0"/>
              <a:t>Identify, describe, explain, apply, link</a:t>
            </a:r>
          </a:p>
        </p:txBody>
      </p:sp>
      <p:sp>
        <p:nvSpPr>
          <p:cNvPr id="523" name="TextBox 388">
            <a:extLst>
              <a:ext uri="{FF2B5EF4-FFF2-40B4-BE49-F238E27FC236}">
                <a16:creationId xmlns:a16="http://schemas.microsoft.com/office/drawing/2014/main" id="{BEC377C8-F455-46BE-AC7C-D1420557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485" y="2248281"/>
            <a:ext cx="83234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Modelling scientific concepts</a:t>
            </a:r>
          </a:p>
        </p:txBody>
      </p:sp>
      <p:sp>
        <p:nvSpPr>
          <p:cNvPr id="524" name="TextBox 392">
            <a:extLst>
              <a:ext uri="{FF2B5EF4-FFF2-40B4-BE49-F238E27FC236}">
                <a16:creationId xmlns:a16="http://schemas.microsoft.com/office/drawing/2014/main" id="{D184E55C-F93A-4074-B853-5C89FFF0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945" y="2247261"/>
            <a:ext cx="718182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Analysis of secondary data</a:t>
            </a:r>
          </a:p>
        </p:txBody>
      </p:sp>
      <p:sp>
        <p:nvSpPr>
          <p:cNvPr id="525" name="TextBox 394">
            <a:extLst>
              <a:ext uri="{FF2B5EF4-FFF2-40B4-BE49-F238E27FC236}">
                <a16:creationId xmlns:a16="http://schemas.microsoft.com/office/drawing/2014/main" id="{77DD830E-4841-4977-9ECA-23CD0A1E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071" y="2428403"/>
            <a:ext cx="806436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Drawing graphs and </a:t>
            </a:r>
            <a:r>
              <a:rPr lang="en-US" altLang="en-US" sz="581" dirty="0" err="1"/>
              <a:t>analysing</a:t>
            </a:r>
            <a:r>
              <a:rPr lang="en-US" altLang="en-US" sz="581" dirty="0"/>
              <a:t> graphical data</a:t>
            </a:r>
          </a:p>
        </p:txBody>
      </p:sp>
      <p:sp>
        <p:nvSpPr>
          <p:cNvPr id="526" name="Triangle 45">
            <a:extLst>
              <a:ext uri="{FF2B5EF4-FFF2-40B4-BE49-F238E27FC236}">
                <a16:creationId xmlns:a16="http://schemas.microsoft.com/office/drawing/2014/main" id="{052BC0F4-281E-46B6-A436-51DAA1E760DA}"/>
              </a:ext>
            </a:extLst>
          </p:cNvPr>
          <p:cNvSpPr/>
          <p:nvPr/>
        </p:nvSpPr>
        <p:spPr>
          <a:xfrm rot="5400000">
            <a:off x="7073595" y="1810160"/>
            <a:ext cx="680862" cy="5345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 dirty="0">
              <a:solidFill>
                <a:srgbClr val="C00000"/>
              </a:solidFill>
            </a:endParaRPr>
          </a:p>
        </p:txBody>
      </p:sp>
      <p:sp>
        <p:nvSpPr>
          <p:cNvPr id="527" name="TextBox 388">
            <a:extLst>
              <a:ext uri="{FF2B5EF4-FFF2-40B4-BE49-F238E27FC236}">
                <a16:creationId xmlns:a16="http://schemas.microsoft.com/office/drawing/2014/main" id="{CDD964A6-7391-4312-A919-28CE5CBB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358" y="1440224"/>
            <a:ext cx="730401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Assessing impact of scientific concepts</a:t>
            </a:r>
          </a:p>
        </p:txBody>
      </p:sp>
      <p:sp>
        <p:nvSpPr>
          <p:cNvPr id="529" name="TextBox 365">
            <a:extLst>
              <a:ext uri="{FF2B5EF4-FFF2-40B4-BE49-F238E27FC236}">
                <a16:creationId xmlns:a16="http://schemas.microsoft.com/office/drawing/2014/main" id="{0CFAA23C-01A7-49B5-B1B5-8F81116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182" y="2258105"/>
            <a:ext cx="58995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Risk Assessment</a:t>
            </a:r>
          </a:p>
        </p:txBody>
      </p:sp>
      <p:sp>
        <p:nvSpPr>
          <p:cNvPr id="530" name="TextBox 394">
            <a:extLst>
              <a:ext uri="{FF2B5EF4-FFF2-40B4-BE49-F238E27FC236}">
                <a16:creationId xmlns:a16="http://schemas.microsoft.com/office/drawing/2014/main" id="{B9FD33C6-6CE6-448F-944F-70E0C473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54" y="1611345"/>
            <a:ext cx="108753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Writing </a:t>
            </a:r>
          </a:p>
          <a:p>
            <a:pPr algn="ctr" eaLnBrk="1" hangingPunct="1"/>
            <a:r>
              <a:rPr lang="en-US" altLang="en-US" sz="581" dirty="0"/>
              <a:t>methods</a:t>
            </a:r>
          </a:p>
        </p:txBody>
      </p:sp>
      <p:sp>
        <p:nvSpPr>
          <p:cNvPr id="531" name="TextBox 2">
            <a:extLst>
              <a:ext uri="{FF2B5EF4-FFF2-40B4-BE49-F238E27FC236}">
                <a16:creationId xmlns:a16="http://schemas.microsoft.com/office/drawing/2014/main" id="{5F74F906-A277-4F14-9128-529969BF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335" y="1914421"/>
            <a:ext cx="3755689" cy="2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247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532" name="TextBox 4">
            <a:extLst>
              <a:ext uri="{FF2B5EF4-FFF2-40B4-BE49-F238E27FC236}">
                <a16:creationId xmlns:a16="http://schemas.microsoft.com/office/drawing/2014/main" id="{AFE35BB7-A81F-45E4-94BA-EE9B9610253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318869" y="2006112"/>
            <a:ext cx="72464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161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533" name="TextBox 439">
            <a:extLst>
              <a:ext uri="{FF2B5EF4-FFF2-40B4-BE49-F238E27FC236}">
                <a16:creationId xmlns:a16="http://schemas.microsoft.com/office/drawing/2014/main" id="{337BE0E9-9F27-4C34-971A-79B493005A0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860466" y="1982272"/>
            <a:ext cx="72464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161" dirty="0">
                <a:solidFill>
                  <a:schemeClr val="bg1"/>
                </a:solidFill>
              </a:rPr>
              <a:t>Year 13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959D34F7-5511-43D4-8E01-82415AB38C00}"/>
              </a:ext>
            </a:extLst>
          </p:cNvPr>
          <p:cNvCxnSpPr>
            <a:cxnSpLocks/>
          </p:cNvCxnSpPr>
          <p:nvPr/>
        </p:nvCxnSpPr>
        <p:spPr>
          <a:xfrm>
            <a:off x="2933023" y="1630791"/>
            <a:ext cx="0" cy="21242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82C2568F-DA4F-4905-9C58-1119225EE467}"/>
              </a:ext>
            </a:extLst>
          </p:cNvPr>
          <p:cNvCxnSpPr>
            <a:cxnSpLocks/>
          </p:cNvCxnSpPr>
          <p:nvPr/>
        </p:nvCxnSpPr>
        <p:spPr>
          <a:xfrm>
            <a:off x="3959210" y="1638391"/>
            <a:ext cx="0" cy="21242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B38943A8-9FC0-43BE-AE41-D3C272E1A853}"/>
              </a:ext>
            </a:extLst>
          </p:cNvPr>
          <p:cNvCxnSpPr>
            <a:cxnSpLocks/>
          </p:cNvCxnSpPr>
          <p:nvPr/>
        </p:nvCxnSpPr>
        <p:spPr>
          <a:xfrm flipV="1">
            <a:off x="5009487" y="2244817"/>
            <a:ext cx="0" cy="209916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93CD528B-7F86-4942-B423-9FC840703D4F}"/>
              </a:ext>
            </a:extLst>
          </p:cNvPr>
          <p:cNvCxnSpPr>
            <a:cxnSpLocks/>
          </p:cNvCxnSpPr>
          <p:nvPr/>
        </p:nvCxnSpPr>
        <p:spPr>
          <a:xfrm>
            <a:off x="4632499" y="1630678"/>
            <a:ext cx="0" cy="21242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E7FE2FB-4D7C-4324-8564-84ABEE7D2AE6}"/>
              </a:ext>
            </a:extLst>
          </p:cNvPr>
          <p:cNvCxnSpPr>
            <a:cxnSpLocks/>
          </p:cNvCxnSpPr>
          <p:nvPr/>
        </p:nvCxnSpPr>
        <p:spPr>
          <a:xfrm flipV="1">
            <a:off x="5730094" y="2251999"/>
            <a:ext cx="0" cy="209916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368">
            <a:extLst>
              <a:ext uri="{FF2B5EF4-FFF2-40B4-BE49-F238E27FC236}">
                <a16:creationId xmlns:a16="http://schemas.microsoft.com/office/drawing/2014/main" id="{69A2E480-8C5D-4A65-9C28-9834A58D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509" y="1610756"/>
            <a:ext cx="83131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Evaluation of scientific concepts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2F7F46B4-81BA-4764-9167-285DD09AFAB0}"/>
              </a:ext>
            </a:extLst>
          </p:cNvPr>
          <p:cNvCxnSpPr>
            <a:cxnSpLocks/>
          </p:cNvCxnSpPr>
          <p:nvPr/>
        </p:nvCxnSpPr>
        <p:spPr>
          <a:xfrm flipV="1">
            <a:off x="6846918" y="2244817"/>
            <a:ext cx="0" cy="209916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365">
            <a:extLst>
              <a:ext uri="{FF2B5EF4-FFF2-40B4-BE49-F238E27FC236}">
                <a16:creationId xmlns:a16="http://schemas.microsoft.com/office/drawing/2014/main" id="{1BD355A8-EEDD-4D0A-B4DE-8A357DE3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9" y="2440471"/>
            <a:ext cx="78037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Evaluating data &amp; investigations</a:t>
            </a:r>
          </a:p>
        </p:txBody>
      </p:sp>
      <p:pic>
        <p:nvPicPr>
          <p:cNvPr id="630" name="Picture 148">
            <a:extLst>
              <a:ext uri="{FF2B5EF4-FFF2-40B4-BE49-F238E27FC236}">
                <a16:creationId xmlns:a16="http://schemas.microsoft.com/office/drawing/2014/main" id="{C33929BD-7134-4643-9142-D3B71F650E86}"/>
              </a:ext>
            </a:extLst>
          </p:cNvPr>
          <p:cNvPicPr>
            <a:picLocks noChangeAspect="1"/>
          </p:cNvPicPr>
          <p:nvPr/>
        </p:nvPicPr>
        <p:blipFill>
          <a:blip r:embed="rId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4834333" y="12092398"/>
            <a:ext cx="383451" cy="2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2">
            <a:extLst>
              <a:ext uri="{FF2B5EF4-FFF2-40B4-BE49-F238E27FC236}">
                <a16:creationId xmlns:a16="http://schemas.microsoft.com/office/drawing/2014/main" id="{BD919BF1-A906-4626-8149-5B4E17CCA2F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-4624251" y="15901315"/>
            <a:ext cx="411900" cy="3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1">
            <a:extLst>
              <a:ext uri="{FF2B5EF4-FFF2-40B4-BE49-F238E27FC236}">
                <a16:creationId xmlns:a16="http://schemas.microsoft.com/office/drawing/2014/main" id="{AE4CFAA7-B72D-4853-B613-1E21BEBAB2A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72" y="12034503"/>
            <a:ext cx="316412" cy="23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16">
            <a:extLst>
              <a:ext uri="{FF2B5EF4-FFF2-40B4-BE49-F238E27FC236}">
                <a16:creationId xmlns:a16="http://schemas.microsoft.com/office/drawing/2014/main" id="{C466EC47-379B-418C-9A0B-AF2762E08E73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00" y="10892560"/>
            <a:ext cx="176727" cy="1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" name="Picture 35">
            <a:extLst>
              <a:ext uri="{FF2B5EF4-FFF2-40B4-BE49-F238E27FC236}">
                <a16:creationId xmlns:a16="http://schemas.microsoft.com/office/drawing/2014/main" id="{22DC0D8B-8222-409A-BCC1-B6DE1EB70F9C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68" y="10512515"/>
            <a:ext cx="283373" cy="23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2" name="TextBox 133">
            <a:extLst>
              <a:ext uri="{FF2B5EF4-FFF2-40B4-BE49-F238E27FC236}">
                <a16:creationId xmlns:a16="http://schemas.microsoft.com/office/drawing/2014/main" id="{99AE4390-5549-4961-BC34-7C1D3953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5" y="10213541"/>
            <a:ext cx="564505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Bacteria and enzymes in digestion</a:t>
            </a:r>
          </a:p>
        </p:txBody>
      </p:sp>
      <p:sp>
        <p:nvSpPr>
          <p:cNvPr id="653" name="TextBox 335">
            <a:extLst>
              <a:ext uri="{FF2B5EF4-FFF2-40B4-BE49-F238E27FC236}">
                <a16:creationId xmlns:a16="http://schemas.microsoft.com/office/drawing/2014/main" id="{B12FE8CC-0850-4DAD-AB3F-72CA4BC8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033" y="9691931"/>
            <a:ext cx="50069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Gas Exchange</a:t>
            </a:r>
          </a:p>
        </p:txBody>
      </p:sp>
      <p:sp>
        <p:nvSpPr>
          <p:cNvPr id="654" name="TextBox 126">
            <a:extLst>
              <a:ext uri="{FF2B5EF4-FFF2-40B4-BE49-F238E27FC236}">
                <a16:creationId xmlns:a16="http://schemas.microsoft.com/office/drawing/2014/main" id="{675C1181-47D7-4021-8307-C223FF59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31" y="9550958"/>
            <a:ext cx="512663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Digestive system</a:t>
            </a:r>
          </a:p>
        </p:txBody>
      </p:sp>
      <p:sp>
        <p:nvSpPr>
          <p:cNvPr id="655" name="TextBox 126">
            <a:extLst>
              <a:ext uri="{FF2B5EF4-FFF2-40B4-BE49-F238E27FC236}">
                <a16:creationId xmlns:a16="http://schemas.microsoft.com/office/drawing/2014/main" id="{72DBBEF0-CB92-4465-B6D6-F380A7CAAFE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36509" y="9621677"/>
            <a:ext cx="51428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Breathing</a:t>
            </a:r>
          </a:p>
        </p:txBody>
      </p:sp>
      <p:sp>
        <p:nvSpPr>
          <p:cNvPr id="656" name="TextBox 126">
            <a:extLst>
              <a:ext uri="{FF2B5EF4-FFF2-40B4-BE49-F238E27FC236}">
                <a16:creationId xmlns:a16="http://schemas.microsoft.com/office/drawing/2014/main" id="{A1C064A5-7BDE-4408-9FD9-6F8A1331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414" y="9622122"/>
            <a:ext cx="51266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Nutrients</a:t>
            </a:r>
          </a:p>
        </p:txBody>
      </p:sp>
      <p:sp>
        <p:nvSpPr>
          <p:cNvPr id="657" name="TextBox 126">
            <a:extLst>
              <a:ext uri="{FF2B5EF4-FFF2-40B4-BE49-F238E27FC236}">
                <a16:creationId xmlns:a16="http://schemas.microsoft.com/office/drawing/2014/main" id="{CE4AAD82-97B1-4C41-8333-4E022CA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20" y="10232618"/>
            <a:ext cx="512663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Drugs, alcohol &amp; smoking</a:t>
            </a:r>
          </a:p>
        </p:txBody>
      </p:sp>
      <p:pic>
        <p:nvPicPr>
          <p:cNvPr id="661" name="Picture 15">
            <a:extLst>
              <a:ext uri="{FF2B5EF4-FFF2-40B4-BE49-F238E27FC236}">
                <a16:creationId xmlns:a16="http://schemas.microsoft.com/office/drawing/2014/main" id="{D3338B27-26EE-4FB6-8B2E-3EA42D42E176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97" y="9340838"/>
            <a:ext cx="176781" cy="2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" name="Picture 19">
            <a:extLst>
              <a:ext uri="{FF2B5EF4-FFF2-40B4-BE49-F238E27FC236}">
                <a16:creationId xmlns:a16="http://schemas.microsoft.com/office/drawing/2014/main" id="{FC3AD2EA-B682-407D-9FCE-F41A116DF42B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2844918" y="10543812"/>
            <a:ext cx="167072" cy="2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" name="TextBox 128">
            <a:extLst>
              <a:ext uri="{FF2B5EF4-FFF2-40B4-BE49-F238E27FC236}">
                <a16:creationId xmlns:a16="http://schemas.microsoft.com/office/drawing/2014/main" id="{1D351669-E419-4D37-8CA0-74FE51C0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645" y="9623473"/>
            <a:ext cx="72924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Photosynthesis</a:t>
            </a:r>
          </a:p>
        </p:txBody>
      </p:sp>
      <p:sp>
        <p:nvSpPr>
          <p:cNvPr id="666" name="TextBox 154">
            <a:extLst>
              <a:ext uri="{FF2B5EF4-FFF2-40B4-BE49-F238E27FC236}">
                <a16:creationId xmlns:a16="http://schemas.microsoft.com/office/drawing/2014/main" id="{8B2F645A-739D-44D8-B22F-B5965FBE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436" y="9551703"/>
            <a:ext cx="45110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Plant minerals</a:t>
            </a:r>
          </a:p>
        </p:txBody>
      </p:sp>
      <p:sp>
        <p:nvSpPr>
          <p:cNvPr id="667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14" y="10132849"/>
            <a:ext cx="579482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Aerobic Respiration</a:t>
            </a:r>
          </a:p>
        </p:txBody>
      </p:sp>
      <p:sp>
        <p:nvSpPr>
          <p:cNvPr id="669" name="TextBox 162">
            <a:extLst>
              <a:ext uri="{FF2B5EF4-FFF2-40B4-BE49-F238E27FC236}">
                <a16:creationId xmlns:a16="http://schemas.microsoft.com/office/drawing/2014/main" id="{D07232A4-4463-4729-A612-BEC610E9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558" y="9539576"/>
            <a:ext cx="59007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Anaerobic Respiration</a:t>
            </a:r>
          </a:p>
        </p:txBody>
      </p:sp>
      <p:sp>
        <p:nvSpPr>
          <p:cNvPr id="679" name="TextBox 149">
            <a:extLst>
              <a:ext uri="{FF2B5EF4-FFF2-40B4-BE49-F238E27FC236}">
                <a16:creationId xmlns:a16="http://schemas.microsoft.com/office/drawing/2014/main" id="{3EE9A3BF-6631-44A8-BBE1-BAC5E9A28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24" y="9620941"/>
            <a:ext cx="63247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Leaves</a:t>
            </a:r>
          </a:p>
        </p:txBody>
      </p:sp>
      <p:sp>
        <p:nvSpPr>
          <p:cNvPr id="681" name="TextBox 52">
            <a:extLst>
              <a:ext uri="{FF2B5EF4-FFF2-40B4-BE49-F238E27FC236}">
                <a16:creationId xmlns:a16="http://schemas.microsoft.com/office/drawing/2014/main" id="{6700EC47-E152-4A3B-A25E-D813D31B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223" y="9844721"/>
            <a:ext cx="1791698" cy="248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16" b="1" dirty="0">
                <a:latin typeface="Arial" panose="020B0604020202020204" pitchFamily="34" charset="0"/>
              </a:rPr>
              <a:t>Evolution     Inheritance</a:t>
            </a:r>
          </a:p>
        </p:txBody>
      </p:sp>
      <p:sp>
        <p:nvSpPr>
          <p:cNvPr id="686" name="TextBox 167">
            <a:extLst>
              <a:ext uri="{FF2B5EF4-FFF2-40B4-BE49-F238E27FC236}">
                <a16:creationId xmlns:a16="http://schemas.microsoft.com/office/drawing/2014/main" id="{31E70C07-4DBA-4C0C-A8BD-3C98F77E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12" y="10137529"/>
            <a:ext cx="587546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Natural selection</a:t>
            </a:r>
          </a:p>
        </p:txBody>
      </p:sp>
      <p:sp>
        <p:nvSpPr>
          <p:cNvPr id="688" name="TextBox 167">
            <a:extLst>
              <a:ext uri="{FF2B5EF4-FFF2-40B4-BE49-F238E27FC236}">
                <a16:creationId xmlns:a16="http://schemas.microsoft.com/office/drawing/2014/main" id="{11639583-FE2F-47B0-8498-AEE97E71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415" y="9534521"/>
            <a:ext cx="428538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Charles Darwin</a:t>
            </a:r>
          </a:p>
        </p:txBody>
      </p:sp>
      <p:sp>
        <p:nvSpPr>
          <p:cNvPr id="689" name="TextBox 167">
            <a:extLst>
              <a:ext uri="{FF2B5EF4-FFF2-40B4-BE49-F238E27FC236}">
                <a16:creationId xmlns:a16="http://schemas.microsoft.com/office/drawing/2014/main" id="{EF648438-2DCF-493B-B721-86631742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135" y="10159344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Genetics</a:t>
            </a:r>
          </a:p>
        </p:txBody>
      </p:sp>
      <p:sp>
        <p:nvSpPr>
          <p:cNvPr id="690" name="TextBox 167">
            <a:extLst>
              <a:ext uri="{FF2B5EF4-FFF2-40B4-BE49-F238E27FC236}">
                <a16:creationId xmlns:a16="http://schemas.microsoft.com/office/drawing/2014/main" id="{7FB83080-46C5-4CA9-A4F6-5E3E255C5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928" y="9627263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Inheritance</a:t>
            </a:r>
          </a:p>
        </p:txBody>
      </p:sp>
      <p:sp>
        <p:nvSpPr>
          <p:cNvPr id="691" name="TextBox 167">
            <a:extLst>
              <a:ext uri="{FF2B5EF4-FFF2-40B4-BE49-F238E27FC236}">
                <a16:creationId xmlns:a16="http://schemas.microsoft.com/office/drawing/2014/main" id="{E4DC7316-61A6-4EF3-B92E-57025686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162" y="10152900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DNA</a:t>
            </a:r>
          </a:p>
        </p:txBody>
      </p:sp>
      <p:sp>
        <p:nvSpPr>
          <p:cNvPr id="692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19" y="9532282"/>
            <a:ext cx="612892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Genetic modification</a:t>
            </a:r>
          </a:p>
        </p:txBody>
      </p:sp>
      <p:sp>
        <p:nvSpPr>
          <p:cNvPr id="700" name="TextBox 208">
            <a:extLst>
              <a:ext uri="{FF2B5EF4-FFF2-40B4-BE49-F238E27FC236}">
                <a16:creationId xmlns:a16="http://schemas.microsoft.com/office/drawing/2014/main" id="{7D0A37E9-4223-4148-BFA9-DFD3A443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772" y="8817011"/>
            <a:ext cx="601628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Prokaryotes and Eukaryotes</a:t>
            </a:r>
          </a:p>
        </p:txBody>
      </p:sp>
      <p:sp>
        <p:nvSpPr>
          <p:cNvPr id="701" name="TextBox 193">
            <a:extLst>
              <a:ext uri="{FF2B5EF4-FFF2-40B4-BE49-F238E27FC236}">
                <a16:creationId xmlns:a16="http://schemas.microsoft.com/office/drawing/2014/main" id="{E4DB462F-B9C9-43B5-85AC-0484185F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132" y="8617699"/>
            <a:ext cx="82489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Cell </a:t>
            </a:r>
          </a:p>
          <a:p>
            <a:pPr algn="ctr" eaLnBrk="1" hangingPunct="1"/>
            <a:r>
              <a:rPr lang="en-US" altLang="en-US" sz="581" dirty="0" err="1"/>
              <a:t>specialisation</a:t>
            </a:r>
            <a:endParaRPr lang="en-US" altLang="en-US" sz="581" dirty="0"/>
          </a:p>
        </p:txBody>
      </p:sp>
      <p:sp>
        <p:nvSpPr>
          <p:cNvPr id="702" name="TextBox 189">
            <a:extLst>
              <a:ext uri="{FF2B5EF4-FFF2-40B4-BE49-F238E27FC236}">
                <a16:creationId xmlns:a16="http://schemas.microsoft.com/office/drawing/2014/main" id="{25A583F3-D031-4FB3-8F14-F0D68E5B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961" y="8581716"/>
            <a:ext cx="59847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Microscopy</a:t>
            </a:r>
          </a:p>
        </p:txBody>
      </p:sp>
      <p:pic>
        <p:nvPicPr>
          <p:cNvPr id="706" name="Picture 705" descr="Image result for black and white enzyme">
            <a:extLst>
              <a:ext uri="{FF2B5EF4-FFF2-40B4-BE49-F238E27FC236}">
                <a16:creationId xmlns:a16="http://schemas.microsoft.com/office/drawing/2014/main" id="{F7E1589C-5598-413F-9F77-C2A8D3397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 bwMode="auto">
          <a:xfrm>
            <a:off x="3402048" y="10521216"/>
            <a:ext cx="462338" cy="2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0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437" y="7878878"/>
            <a:ext cx="73170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Communicable disease</a:t>
            </a:r>
          </a:p>
        </p:txBody>
      </p:sp>
      <p:sp>
        <p:nvSpPr>
          <p:cNvPr id="711" name="TextBox 193">
            <a:extLst>
              <a:ext uri="{FF2B5EF4-FFF2-40B4-BE49-F238E27FC236}">
                <a16:creationId xmlns:a16="http://schemas.microsoft.com/office/drawing/2014/main" id="{9FD3A433-CB67-490E-981C-062E060A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317" y="7956396"/>
            <a:ext cx="59906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Osmosis </a:t>
            </a:r>
          </a:p>
        </p:txBody>
      </p:sp>
      <p:pic>
        <p:nvPicPr>
          <p:cNvPr id="712" name="Picture 44">
            <a:extLst>
              <a:ext uri="{FF2B5EF4-FFF2-40B4-BE49-F238E27FC236}">
                <a16:creationId xmlns:a16="http://schemas.microsoft.com/office/drawing/2014/main" id="{3D77D286-F334-4009-9AA9-5EC41568A4A8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6" y="7745982"/>
            <a:ext cx="288834" cy="2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3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840" y="8707045"/>
            <a:ext cx="530282" cy="2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Cells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715" name="TextBox 193">
            <a:extLst>
              <a:ext uri="{FF2B5EF4-FFF2-40B4-BE49-F238E27FC236}">
                <a16:creationId xmlns:a16="http://schemas.microsoft.com/office/drawing/2014/main" id="{23ADBA49-67E2-4784-BFFB-85AA5AD2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205" y="7991877"/>
            <a:ext cx="807420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Mitosis &amp; cell cycle</a:t>
            </a:r>
          </a:p>
        </p:txBody>
      </p:sp>
      <p:sp>
        <p:nvSpPr>
          <p:cNvPr id="718" name="TextBox 193">
            <a:extLst>
              <a:ext uri="{FF2B5EF4-FFF2-40B4-BE49-F238E27FC236}">
                <a16:creationId xmlns:a16="http://schemas.microsoft.com/office/drawing/2014/main" id="{8652A744-0E50-431D-A1D6-C2E132EE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63" y="8524234"/>
            <a:ext cx="63894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Transpiration</a:t>
            </a:r>
          </a:p>
          <a:p>
            <a:pPr algn="ctr" eaLnBrk="1" hangingPunct="1"/>
            <a:r>
              <a:rPr lang="en-US" altLang="en-US" sz="581" dirty="0"/>
              <a:t>Translocation</a:t>
            </a:r>
          </a:p>
        </p:txBody>
      </p:sp>
      <p:sp>
        <p:nvSpPr>
          <p:cNvPr id="720" name="TextBox 339">
            <a:extLst>
              <a:ext uri="{FF2B5EF4-FFF2-40B4-BE49-F238E27FC236}">
                <a16:creationId xmlns:a16="http://schemas.microsoft.com/office/drawing/2014/main" id="{5B768FB7-5F5D-492B-B7BC-D0A31360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263" y="8565876"/>
            <a:ext cx="612508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Stem cells &amp;</a:t>
            </a:r>
          </a:p>
          <a:p>
            <a:pPr eaLnBrk="1" hangingPunct="1"/>
            <a:r>
              <a:rPr lang="en-US" altLang="en-US" sz="581" dirty="0"/>
              <a:t>Therapeutic cloning</a:t>
            </a:r>
          </a:p>
        </p:txBody>
      </p:sp>
      <p:pic>
        <p:nvPicPr>
          <p:cNvPr id="721" name="Picture 28" descr="Image result for cell division icon">
            <a:extLst>
              <a:ext uri="{FF2B5EF4-FFF2-40B4-BE49-F238E27FC236}">
                <a16:creationId xmlns:a16="http://schemas.microsoft.com/office/drawing/2014/main" id="{F35D9960-924B-4C8B-A221-FE1EE0B5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47" y="7636340"/>
            <a:ext cx="392391" cy="3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Picture 47">
            <a:extLst>
              <a:ext uri="{FF2B5EF4-FFF2-40B4-BE49-F238E27FC236}">
                <a16:creationId xmlns:a16="http://schemas.microsoft.com/office/drawing/2014/main" id="{E138A2D2-5263-4038-9DBE-BBA74FAC52B9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6445745" y="12248024"/>
            <a:ext cx="261754" cy="3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" name="TextBox 256">
            <a:extLst>
              <a:ext uri="{FF2B5EF4-FFF2-40B4-BE49-F238E27FC236}">
                <a16:creationId xmlns:a16="http://schemas.microsoft.com/office/drawing/2014/main" id="{E206599B-A2EB-4DC2-ABBD-062C8F00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812" y="6414945"/>
            <a:ext cx="574874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Reflex arc</a:t>
            </a:r>
          </a:p>
        </p:txBody>
      </p:sp>
      <p:pic>
        <p:nvPicPr>
          <p:cNvPr id="725" name="Picture 93">
            <a:extLst>
              <a:ext uri="{FF2B5EF4-FFF2-40B4-BE49-F238E27FC236}">
                <a16:creationId xmlns:a16="http://schemas.microsoft.com/office/drawing/2014/main" id="{2E859146-618D-4622-9A0F-DAD4AC03C6F1}"/>
              </a:ext>
            </a:extLst>
          </p:cNvPr>
          <p:cNvPicPr>
            <a:picLocks noChangeAspect="1"/>
          </p:cNvPicPr>
          <p:nvPr/>
        </p:nvPicPr>
        <p:blipFill>
          <a:blip r:embed="rId3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13" y="6232959"/>
            <a:ext cx="269804" cy="2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6" name="TextBox 52">
            <a:extLst>
              <a:ext uri="{FF2B5EF4-FFF2-40B4-BE49-F238E27FC236}">
                <a16:creationId xmlns:a16="http://schemas.microsoft.com/office/drawing/2014/main" id="{CE70F2AF-3BA3-497F-A582-534A4CD5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487" y="8196424"/>
            <a:ext cx="795546" cy="3603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Non-com diseases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727" name="TextBox 329">
            <a:extLst>
              <a:ext uri="{FF2B5EF4-FFF2-40B4-BE49-F238E27FC236}">
                <a16:creationId xmlns:a16="http://schemas.microsoft.com/office/drawing/2014/main" id="{6D86A28C-987E-4661-B6C8-0384A419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766" y="7957808"/>
            <a:ext cx="63362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Diffusion</a:t>
            </a:r>
          </a:p>
        </p:txBody>
      </p:sp>
      <p:sp>
        <p:nvSpPr>
          <p:cNvPr id="729" name="TextBox 329">
            <a:extLst>
              <a:ext uri="{FF2B5EF4-FFF2-40B4-BE49-F238E27FC236}">
                <a16:creationId xmlns:a16="http://schemas.microsoft.com/office/drawing/2014/main" id="{F9A50D2C-A6C3-487B-918E-24318E13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225" y="8512552"/>
            <a:ext cx="507883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Active Transport</a:t>
            </a:r>
          </a:p>
        </p:txBody>
      </p:sp>
      <p:sp>
        <p:nvSpPr>
          <p:cNvPr id="732" name="TextBox 331">
            <a:extLst>
              <a:ext uri="{FF2B5EF4-FFF2-40B4-BE49-F238E27FC236}">
                <a16:creationId xmlns:a16="http://schemas.microsoft.com/office/drawing/2014/main" id="{E477F784-2E48-4FAC-B110-DED27CD9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539" y="7975309"/>
            <a:ext cx="615196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Cancer</a:t>
            </a:r>
          </a:p>
        </p:txBody>
      </p:sp>
      <p:sp>
        <p:nvSpPr>
          <p:cNvPr id="733" name="TextBox 336">
            <a:extLst>
              <a:ext uri="{FF2B5EF4-FFF2-40B4-BE49-F238E27FC236}">
                <a16:creationId xmlns:a16="http://schemas.microsoft.com/office/drawing/2014/main" id="{7FACAAC9-2E47-4143-8DA2-35132C00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00" y="7809651"/>
            <a:ext cx="494113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The Blood &amp;  blood vessels</a:t>
            </a:r>
          </a:p>
        </p:txBody>
      </p:sp>
      <p:sp>
        <p:nvSpPr>
          <p:cNvPr id="734" name="TextBox 336">
            <a:extLst>
              <a:ext uri="{FF2B5EF4-FFF2-40B4-BE49-F238E27FC236}">
                <a16:creationId xmlns:a16="http://schemas.microsoft.com/office/drawing/2014/main" id="{51A42020-9117-42D3-9DE9-869D775D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655" y="5328867"/>
            <a:ext cx="599067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Sexual and asexual reproduction</a:t>
            </a:r>
          </a:p>
        </p:txBody>
      </p:sp>
      <p:sp>
        <p:nvSpPr>
          <p:cNvPr id="738" name="TextBox 336">
            <a:extLst>
              <a:ext uri="{FF2B5EF4-FFF2-40B4-BE49-F238E27FC236}">
                <a16:creationId xmlns:a16="http://schemas.microsoft.com/office/drawing/2014/main" id="{06E55835-BA3F-4672-A2E8-62A6EC39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591" y="7938372"/>
            <a:ext cx="49411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Heart</a:t>
            </a:r>
          </a:p>
        </p:txBody>
      </p:sp>
      <p:sp>
        <p:nvSpPr>
          <p:cNvPr id="740" name="TextBox 126">
            <a:extLst>
              <a:ext uri="{FF2B5EF4-FFF2-40B4-BE49-F238E27FC236}">
                <a16:creationId xmlns:a16="http://schemas.microsoft.com/office/drawing/2014/main" id="{CD51869C-0399-4219-8762-1F7D5FC2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531" y="9618865"/>
            <a:ext cx="53978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Food tests</a:t>
            </a: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D13CAC9E-96EB-41B1-B002-FBAA3B7DAB44}"/>
              </a:ext>
            </a:extLst>
          </p:cNvPr>
          <p:cNvSpPr/>
          <p:nvPr/>
        </p:nvSpPr>
        <p:spPr>
          <a:xfrm>
            <a:off x="3233810" y="8105317"/>
            <a:ext cx="48549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742" name="TextBox 351">
            <a:extLst>
              <a:ext uri="{FF2B5EF4-FFF2-40B4-BE49-F238E27FC236}">
                <a16:creationId xmlns:a16="http://schemas.microsoft.com/office/drawing/2014/main" id="{D9FEF882-D060-4F44-B66C-BC13CAE7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806" y="8517176"/>
            <a:ext cx="54031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Lungs</a:t>
            </a:r>
          </a:p>
        </p:txBody>
      </p:sp>
      <p:sp>
        <p:nvSpPr>
          <p:cNvPr id="750" name="TextBox 341">
            <a:extLst>
              <a:ext uri="{FF2B5EF4-FFF2-40B4-BE49-F238E27FC236}">
                <a16:creationId xmlns:a16="http://schemas.microsoft.com/office/drawing/2014/main" id="{750FC512-E451-42A4-A8D3-7CE425B7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193" y="8312578"/>
            <a:ext cx="543768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Vaccination</a:t>
            </a:r>
          </a:p>
        </p:txBody>
      </p:sp>
      <p:pic>
        <p:nvPicPr>
          <p:cNvPr id="754" name="Picture 110">
            <a:extLst>
              <a:ext uri="{FF2B5EF4-FFF2-40B4-BE49-F238E27FC236}">
                <a16:creationId xmlns:a16="http://schemas.microsoft.com/office/drawing/2014/main" id="{3DF79C9E-3DA5-429B-9E3F-CE50F6C462AF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15" y="7805393"/>
            <a:ext cx="198499" cy="25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" name="Picture 106">
            <a:extLst>
              <a:ext uri="{FF2B5EF4-FFF2-40B4-BE49-F238E27FC236}">
                <a16:creationId xmlns:a16="http://schemas.microsoft.com/office/drawing/2014/main" id="{4C21464C-9D56-441C-BCA4-E02C7B55B579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1" y="7600456"/>
            <a:ext cx="262266" cy="2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" name="TextBox 234">
            <a:extLst>
              <a:ext uri="{FF2B5EF4-FFF2-40B4-BE49-F238E27FC236}">
                <a16:creationId xmlns:a16="http://schemas.microsoft.com/office/drawing/2014/main" id="{5AEB89A3-65A5-4A27-B928-229799A5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320" y="8534526"/>
            <a:ext cx="65623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Cardiovascular disease</a:t>
            </a:r>
          </a:p>
        </p:txBody>
      </p:sp>
      <p:sp>
        <p:nvSpPr>
          <p:cNvPr id="760" name="TextBox 242">
            <a:extLst>
              <a:ext uri="{FF2B5EF4-FFF2-40B4-BE49-F238E27FC236}">
                <a16:creationId xmlns:a16="http://schemas.microsoft.com/office/drawing/2014/main" id="{0E4AB9E3-FD73-4360-AA1B-40A04425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701" y="6327324"/>
            <a:ext cx="54229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Uses of glucose</a:t>
            </a:r>
          </a:p>
        </p:txBody>
      </p:sp>
      <p:pic>
        <p:nvPicPr>
          <p:cNvPr id="761" name="Picture 10" descr="Image result for antibody black and white">
            <a:extLst>
              <a:ext uri="{FF2B5EF4-FFF2-40B4-BE49-F238E27FC236}">
                <a16:creationId xmlns:a16="http://schemas.microsoft.com/office/drawing/2014/main" id="{3A883B37-391E-45CF-82E9-5FFFD88ED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/>
          <a:stretch/>
        </p:blipFill>
        <p:spPr bwMode="auto">
          <a:xfrm>
            <a:off x="1317079" y="7818960"/>
            <a:ext cx="210975" cy="1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" name="TextBox 242">
            <a:extLst>
              <a:ext uri="{FF2B5EF4-FFF2-40B4-BE49-F238E27FC236}">
                <a16:creationId xmlns:a16="http://schemas.microsoft.com/office/drawing/2014/main" id="{786AACD5-B033-4BFC-BBB3-68BEC29C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855" y="7000959"/>
            <a:ext cx="516574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Aerobic &amp; anaerobic respiration</a:t>
            </a:r>
          </a:p>
        </p:txBody>
      </p:sp>
      <p:sp>
        <p:nvSpPr>
          <p:cNvPr id="763" name="TextBox 194">
            <a:extLst>
              <a:ext uri="{FF2B5EF4-FFF2-40B4-BE49-F238E27FC236}">
                <a16:creationId xmlns:a16="http://schemas.microsoft.com/office/drawing/2014/main" id="{9003117F-2685-4579-B3FB-8D26A38E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244" y="8559662"/>
            <a:ext cx="51611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Resistant bacteria</a:t>
            </a:r>
          </a:p>
        </p:txBody>
      </p:sp>
      <p:pic>
        <p:nvPicPr>
          <p:cNvPr id="765" name="Picture 28">
            <a:extLst>
              <a:ext uri="{FF2B5EF4-FFF2-40B4-BE49-F238E27FC236}">
                <a16:creationId xmlns:a16="http://schemas.microsoft.com/office/drawing/2014/main" id="{675C3F75-571F-4AD0-8AB9-221EC1F716E4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1383281" y="8156568"/>
            <a:ext cx="251481" cy="2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6" name="TextBox 184">
            <a:extLst>
              <a:ext uri="{FF2B5EF4-FFF2-40B4-BE49-F238E27FC236}">
                <a16:creationId xmlns:a16="http://schemas.microsoft.com/office/drawing/2014/main" id="{F3C6CFCE-D7F8-4D34-8953-859A66C8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782" y="8060622"/>
            <a:ext cx="683746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Discovery and development of drugs</a:t>
            </a:r>
          </a:p>
        </p:txBody>
      </p:sp>
      <p:sp>
        <p:nvSpPr>
          <p:cNvPr id="767" name="TextBox 177">
            <a:extLst>
              <a:ext uri="{FF2B5EF4-FFF2-40B4-BE49-F238E27FC236}">
                <a16:creationId xmlns:a16="http://schemas.microsoft.com/office/drawing/2014/main" id="{369DB300-BE48-4360-8D6E-393C58D6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107" y="7011448"/>
            <a:ext cx="55874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Response to exercise</a:t>
            </a:r>
          </a:p>
        </p:txBody>
      </p: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9739C291-878C-4D11-8ED4-A2F839661A8D}"/>
              </a:ext>
            </a:extLst>
          </p:cNvPr>
          <p:cNvCxnSpPr>
            <a:cxnSpLocks/>
          </p:cNvCxnSpPr>
          <p:nvPr/>
        </p:nvCxnSpPr>
        <p:spPr>
          <a:xfrm>
            <a:off x="1796652" y="7257106"/>
            <a:ext cx="208206" cy="27444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4" name="TextBox 356">
            <a:extLst>
              <a:ext uri="{FF2B5EF4-FFF2-40B4-BE49-F238E27FC236}">
                <a16:creationId xmlns:a16="http://schemas.microsoft.com/office/drawing/2014/main" id="{D6FF9597-B06A-415E-96D9-4D523DFB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046" y="6770407"/>
            <a:ext cx="73863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Photosynthesis </a:t>
            </a:r>
          </a:p>
        </p:txBody>
      </p:sp>
      <p:sp>
        <p:nvSpPr>
          <p:cNvPr id="775" name="TextBox 356">
            <a:extLst>
              <a:ext uri="{FF2B5EF4-FFF2-40B4-BE49-F238E27FC236}">
                <a16:creationId xmlns:a16="http://schemas.microsoft.com/office/drawing/2014/main" id="{E8018790-9DBA-4E33-A17C-8B599CDD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56" y="6522234"/>
            <a:ext cx="72233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Rate of photosynthesis</a:t>
            </a:r>
          </a:p>
        </p:txBody>
      </p:sp>
      <p:sp>
        <p:nvSpPr>
          <p:cNvPr id="778" name="TextBox 356">
            <a:extLst>
              <a:ext uri="{FF2B5EF4-FFF2-40B4-BE49-F238E27FC236}">
                <a16:creationId xmlns:a16="http://schemas.microsoft.com/office/drawing/2014/main" id="{5BFE1959-8144-4B21-9A0B-4DC1B08B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441" y="7019381"/>
            <a:ext cx="691143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Biodiversity</a:t>
            </a:r>
          </a:p>
          <a:p>
            <a:pPr algn="ctr" eaLnBrk="1" hangingPunct="1"/>
            <a:r>
              <a:rPr lang="en-US" altLang="en-US" sz="581" dirty="0"/>
              <a:t>&amp; maintaining it it</a:t>
            </a:r>
          </a:p>
        </p:txBody>
      </p:sp>
      <p:sp>
        <p:nvSpPr>
          <p:cNvPr id="779" name="TextBox 193">
            <a:extLst>
              <a:ext uri="{FF2B5EF4-FFF2-40B4-BE49-F238E27FC236}">
                <a16:creationId xmlns:a16="http://schemas.microsoft.com/office/drawing/2014/main" id="{338F3F6F-9FE1-46CB-812C-1C7E568D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733" y="6381200"/>
            <a:ext cx="59906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Waste management</a:t>
            </a:r>
          </a:p>
        </p:txBody>
      </p:sp>
      <p:sp>
        <p:nvSpPr>
          <p:cNvPr id="781" name="Rectangle 780">
            <a:extLst>
              <a:ext uri="{FF2B5EF4-FFF2-40B4-BE49-F238E27FC236}">
                <a16:creationId xmlns:a16="http://schemas.microsoft.com/office/drawing/2014/main" id="{9B967AD1-FFB0-495B-BD69-ADF3D6D02055}"/>
              </a:ext>
            </a:extLst>
          </p:cNvPr>
          <p:cNvSpPr/>
          <p:nvPr/>
        </p:nvSpPr>
        <p:spPr>
          <a:xfrm>
            <a:off x="5079719" y="6608079"/>
            <a:ext cx="54147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784" name="TextBox 259">
            <a:extLst>
              <a:ext uri="{FF2B5EF4-FFF2-40B4-BE49-F238E27FC236}">
                <a16:creationId xmlns:a16="http://schemas.microsoft.com/office/drawing/2014/main" id="{683742C3-9687-49FE-B57F-6D6F8260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262" y="4780379"/>
            <a:ext cx="50298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Endocrine system</a:t>
            </a:r>
          </a:p>
        </p:txBody>
      </p:sp>
      <p:pic>
        <p:nvPicPr>
          <p:cNvPr id="785" name="Picture 52">
            <a:extLst>
              <a:ext uri="{FF2B5EF4-FFF2-40B4-BE49-F238E27FC236}">
                <a16:creationId xmlns:a16="http://schemas.microsoft.com/office/drawing/2014/main" id="{C1F9E926-CC9D-426F-B835-4BB67AC1E1BF}"/>
              </a:ext>
            </a:extLst>
          </p:cNvPr>
          <p:cNvPicPr>
            <a:picLocks noChangeAspect="1"/>
          </p:cNvPicPr>
          <p:nvPr/>
        </p:nvPicPr>
        <p:blipFill>
          <a:blip r:embed="rId3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71" y="5670618"/>
            <a:ext cx="253229" cy="2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7" name="TextBox 356">
            <a:extLst>
              <a:ext uri="{FF2B5EF4-FFF2-40B4-BE49-F238E27FC236}">
                <a16:creationId xmlns:a16="http://schemas.microsoft.com/office/drawing/2014/main" id="{6B4240DC-BD14-4171-9E5F-0A17DFCD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49" y="6384589"/>
            <a:ext cx="39454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Land use</a:t>
            </a:r>
          </a:p>
        </p:txBody>
      </p:sp>
      <p:sp>
        <p:nvSpPr>
          <p:cNvPr id="790" name="TextBox 287">
            <a:extLst>
              <a:ext uri="{FF2B5EF4-FFF2-40B4-BE49-F238E27FC236}">
                <a16:creationId xmlns:a16="http://schemas.microsoft.com/office/drawing/2014/main" id="{85FA1433-059C-4DBA-B74B-E0ABDF16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775" y="6463836"/>
            <a:ext cx="63405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Homeostasis</a:t>
            </a:r>
          </a:p>
        </p:txBody>
      </p:sp>
      <p:pic>
        <p:nvPicPr>
          <p:cNvPr id="796" name="Picture 99">
            <a:extLst>
              <a:ext uri="{FF2B5EF4-FFF2-40B4-BE49-F238E27FC236}">
                <a16:creationId xmlns:a16="http://schemas.microsoft.com/office/drawing/2014/main" id="{B59074BC-1D44-46FA-932D-7CCA7D4DA120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79" y="8693524"/>
            <a:ext cx="231421" cy="3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12" descr="Image result for mitochondria black and white">
            <a:extLst>
              <a:ext uri="{FF2B5EF4-FFF2-40B4-BE49-F238E27FC236}">
                <a16:creationId xmlns:a16="http://schemas.microsoft.com/office/drawing/2014/main" id="{0BBAE4C6-6F37-4424-819F-A771C510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73" y="7337419"/>
            <a:ext cx="266212" cy="1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" name="TextBox 202">
            <a:extLst>
              <a:ext uri="{FF2B5EF4-FFF2-40B4-BE49-F238E27FC236}">
                <a16:creationId xmlns:a16="http://schemas.microsoft.com/office/drawing/2014/main" id="{19B502EE-0E2B-432F-9DA8-082D8B40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009" y="6454905"/>
            <a:ext cx="616348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Communities</a:t>
            </a:r>
          </a:p>
        </p:txBody>
      </p:sp>
      <p:sp>
        <p:nvSpPr>
          <p:cNvPr id="814" name="TextBox 208">
            <a:extLst>
              <a:ext uri="{FF2B5EF4-FFF2-40B4-BE49-F238E27FC236}">
                <a16:creationId xmlns:a16="http://schemas.microsoft.com/office/drawing/2014/main" id="{195DF702-1D3B-4DDB-98A7-54973EDF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723" y="4084261"/>
            <a:ext cx="701858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The history &amp; understanding of genetics</a:t>
            </a:r>
          </a:p>
        </p:txBody>
      </p:sp>
      <p:sp>
        <p:nvSpPr>
          <p:cNvPr id="816" name="TextBox 189">
            <a:extLst>
              <a:ext uri="{FF2B5EF4-FFF2-40B4-BE49-F238E27FC236}">
                <a16:creationId xmlns:a16="http://schemas.microsoft.com/office/drawing/2014/main" id="{665FB3AA-08D6-4F89-BBA3-0FA99B10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86" y="7025641"/>
            <a:ext cx="65897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Abiotic and Biotic factors</a:t>
            </a:r>
          </a:p>
        </p:txBody>
      </p:sp>
      <p:sp>
        <p:nvSpPr>
          <p:cNvPr id="817" name="TextBox 206">
            <a:extLst>
              <a:ext uri="{FF2B5EF4-FFF2-40B4-BE49-F238E27FC236}">
                <a16:creationId xmlns:a16="http://schemas.microsoft.com/office/drawing/2014/main" id="{89371712-6669-4DF9-AC8F-0981FCBB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400" y="7037361"/>
            <a:ext cx="611740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Adaptations</a:t>
            </a:r>
          </a:p>
        </p:txBody>
      </p:sp>
      <p:sp>
        <p:nvSpPr>
          <p:cNvPr id="819" name="TextBox 231">
            <a:extLst>
              <a:ext uri="{FF2B5EF4-FFF2-40B4-BE49-F238E27FC236}">
                <a16:creationId xmlns:a16="http://schemas.microsoft.com/office/drawing/2014/main" id="{96389519-9728-4030-AB37-61393C63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032" y="5451025"/>
            <a:ext cx="79090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Maintaining water &amp; nitrogen balance</a:t>
            </a:r>
          </a:p>
        </p:txBody>
      </p:sp>
      <p:sp>
        <p:nvSpPr>
          <p:cNvPr id="825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443" y="5444654"/>
            <a:ext cx="503446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Pant hormones</a:t>
            </a:r>
          </a:p>
        </p:txBody>
      </p:sp>
      <p:sp>
        <p:nvSpPr>
          <p:cNvPr id="826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060" y="4853709"/>
            <a:ext cx="750355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Negative feedback</a:t>
            </a:r>
          </a:p>
        </p:txBody>
      </p:sp>
      <p:sp>
        <p:nvSpPr>
          <p:cNvPr id="827" name="TextBox 236">
            <a:extLst>
              <a:ext uri="{FF2B5EF4-FFF2-40B4-BE49-F238E27FC236}">
                <a16:creationId xmlns:a16="http://schemas.microsoft.com/office/drawing/2014/main" id="{475E76A8-9C4A-435F-954A-7F427468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28" y="4687789"/>
            <a:ext cx="629557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Hormones human reproduction</a:t>
            </a:r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667928A8-8D3B-43AA-9BAE-DE83A10C8585}"/>
              </a:ext>
            </a:extLst>
          </p:cNvPr>
          <p:cNvSpPr/>
          <p:nvPr/>
        </p:nvSpPr>
        <p:spPr>
          <a:xfrm rot="3660063">
            <a:off x="1734653" y="12338606"/>
            <a:ext cx="65667" cy="494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 dirty="0"/>
          </a:p>
        </p:txBody>
      </p: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E496029F-790E-47FE-845D-2D5C93E543AF}"/>
              </a:ext>
            </a:extLst>
          </p:cNvPr>
          <p:cNvCxnSpPr>
            <a:cxnSpLocks/>
          </p:cNvCxnSpPr>
          <p:nvPr/>
        </p:nvCxnSpPr>
        <p:spPr>
          <a:xfrm>
            <a:off x="1423854" y="13150705"/>
            <a:ext cx="70593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E34BB10-2199-401C-9E96-BD6AA013E3F8}"/>
              </a:ext>
            </a:extLst>
          </p:cNvPr>
          <p:cNvCxnSpPr>
            <a:cxnSpLocks/>
          </p:cNvCxnSpPr>
          <p:nvPr/>
        </p:nvCxnSpPr>
        <p:spPr>
          <a:xfrm flipH="1">
            <a:off x="4898649" y="13093434"/>
            <a:ext cx="1" cy="16792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5" name="TextBox 1">
            <a:extLst>
              <a:ext uri="{FF2B5EF4-FFF2-40B4-BE49-F238E27FC236}">
                <a16:creationId xmlns:a16="http://schemas.microsoft.com/office/drawing/2014/main" id="{A735BE9F-8E7D-41D8-AEE9-6EADB9F5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730" y="12803073"/>
            <a:ext cx="4224316" cy="31559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1451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CROSS-CURRICULAR LINKS</a:t>
            </a:r>
          </a:p>
        </p:txBody>
      </p:sp>
      <p:sp>
        <p:nvSpPr>
          <p:cNvPr id="866" name="Rectangle 865">
            <a:extLst>
              <a:ext uri="{FF2B5EF4-FFF2-40B4-BE49-F238E27FC236}">
                <a16:creationId xmlns:a16="http://schemas.microsoft.com/office/drawing/2014/main" id="{C9253B1A-5C4D-4881-8D3A-9817E71DFB17}"/>
              </a:ext>
            </a:extLst>
          </p:cNvPr>
          <p:cNvSpPr/>
          <p:nvPr/>
        </p:nvSpPr>
        <p:spPr>
          <a:xfrm>
            <a:off x="1504129" y="13227028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Body systems</a:t>
            </a:r>
          </a:p>
        </p:txBody>
      </p:sp>
      <p:cxnSp>
        <p:nvCxnSpPr>
          <p:cNvPr id="867" name="Straight Arrow Connector 866">
            <a:extLst>
              <a:ext uri="{FF2B5EF4-FFF2-40B4-BE49-F238E27FC236}">
                <a16:creationId xmlns:a16="http://schemas.microsoft.com/office/drawing/2014/main" id="{5E8897BA-9F78-4071-8D70-B89392B298AE}"/>
              </a:ext>
            </a:extLst>
          </p:cNvPr>
          <p:cNvCxnSpPr/>
          <p:nvPr/>
        </p:nvCxnSpPr>
        <p:spPr>
          <a:xfrm>
            <a:off x="2893971" y="13358510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Rectangle 867">
            <a:extLst>
              <a:ext uri="{FF2B5EF4-FFF2-40B4-BE49-F238E27FC236}">
                <a16:creationId xmlns:a16="http://schemas.microsoft.com/office/drawing/2014/main" id="{8FB6B24A-63B9-459F-9D27-9C0C1A3DD407}"/>
              </a:ext>
            </a:extLst>
          </p:cNvPr>
          <p:cNvSpPr/>
          <p:nvPr/>
        </p:nvSpPr>
        <p:spPr>
          <a:xfrm>
            <a:off x="3574758" y="13225732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PE</a:t>
            </a:r>
          </a:p>
        </p:txBody>
      </p:sp>
      <p:sp>
        <p:nvSpPr>
          <p:cNvPr id="869" name="Rectangle 868">
            <a:extLst>
              <a:ext uri="{FF2B5EF4-FFF2-40B4-BE49-F238E27FC236}">
                <a16:creationId xmlns:a16="http://schemas.microsoft.com/office/drawing/2014/main" id="{161F911F-DCD5-4457-9A25-BA9F9EC6D829}"/>
              </a:ext>
            </a:extLst>
          </p:cNvPr>
          <p:cNvSpPr/>
          <p:nvPr/>
        </p:nvSpPr>
        <p:spPr>
          <a:xfrm>
            <a:off x="1508747" y="13598566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Reproduction</a:t>
            </a:r>
          </a:p>
        </p:txBody>
      </p:sp>
      <p:cxnSp>
        <p:nvCxnSpPr>
          <p:cNvPr id="870" name="Straight Arrow Connector 869">
            <a:extLst>
              <a:ext uri="{FF2B5EF4-FFF2-40B4-BE49-F238E27FC236}">
                <a16:creationId xmlns:a16="http://schemas.microsoft.com/office/drawing/2014/main" id="{33ED29D1-D2E6-4A88-B641-AC6ABDABFCA0}"/>
              </a:ext>
            </a:extLst>
          </p:cNvPr>
          <p:cNvCxnSpPr/>
          <p:nvPr/>
        </p:nvCxnSpPr>
        <p:spPr>
          <a:xfrm>
            <a:off x="2898589" y="13730048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1" name="Rectangle 870">
            <a:extLst>
              <a:ext uri="{FF2B5EF4-FFF2-40B4-BE49-F238E27FC236}">
                <a16:creationId xmlns:a16="http://schemas.microsoft.com/office/drawing/2014/main" id="{CB7953E0-2B83-4002-A0D2-49B07F765747}"/>
              </a:ext>
            </a:extLst>
          </p:cNvPr>
          <p:cNvSpPr/>
          <p:nvPr/>
        </p:nvSpPr>
        <p:spPr>
          <a:xfrm>
            <a:off x="3579376" y="13597270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PSHE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:a16="http://schemas.microsoft.com/office/drawing/2014/main" id="{F70FB92B-E3D4-45B1-BFE9-849203C24FCC}"/>
              </a:ext>
            </a:extLst>
          </p:cNvPr>
          <p:cNvSpPr/>
          <p:nvPr/>
        </p:nvSpPr>
        <p:spPr>
          <a:xfrm>
            <a:off x="1501185" y="13948221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Health &amp; Lifestyle</a:t>
            </a:r>
          </a:p>
        </p:txBody>
      </p:sp>
      <p:cxnSp>
        <p:nvCxnSpPr>
          <p:cNvPr id="873" name="Straight Arrow Connector 872">
            <a:extLst>
              <a:ext uri="{FF2B5EF4-FFF2-40B4-BE49-F238E27FC236}">
                <a16:creationId xmlns:a16="http://schemas.microsoft.com/office/drawing/2014/main" id="{A27C748A-8FE7-4F3D-BF72-9D56F79D6B92}"/>
              </a:ext>
            </a:extLst>
          </p:cNvPr>
          <p:cNvCxnSpPr/>
          <p:nvPr/>
        </p:nvCxnSpPr>
        <p:spPr>
          <a:xfrm>
            <a:off x="2891735" y="14087314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4" name="Rectangle 873">
            <a:extLst>
              <a:ext uri="{FF2B5EF4-FFF2-40B4-BE49-F238E27FC236}">
                <a16:creationId xmlns:a16="http://schemas.microsoft.com/office/drawing/2014/main" id="{FC9AFB2F-6059-42CF-BFF1-48B3E73BDBE7}"/>
              </a:ext>
            </a:extLst>
          </p:cNvPr>
          <p:cNvSpPr/>
          <p:nvPr/>
        </p:nvSpPr>
        <p:spPr>
          <a:xfrm>
            <a:off x="3575231" y="13958978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PSHE</a:t>
            </a: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6582BDA3-E243-43BB-BE85-D635679CBE63}"/>
              </a:ext>
            </a:extLst>
          </p:cNvPr>
          <p:cNvSpPr/>
          <p:nvPr/>
        </p:nvSpPr>
        <p:spPr>
          <a:xfrm>
            <a:off x="1503458" y="14290044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C, N and H</a:t>
            </a:r>
            <a:r>
              <a:rPr lang="en-GB" sz="1161" baseline="-25000" dirty="0">
                <a:solidFill>
                  <a:schemeClr val="bg1"/>
                </a:solidFill>
              </a:rPr>
              <a:t>2</a:t>
            </a:r>
            <a:r>
              <a:rPr lang="en-GB" sz="1161" dirty="0">
                <a:solidFill>
                  <a:schemeClr val="bg1"/>
                </a:solidFill>
              </a:rPr>
              <a:t>O cycle</a:t>
            </a:r>
          </a:p>
        </p:txBody>
      </p:sp>
      <p:cxnSp>
        <p:nvCxnSpPr>
          <p:cNvPr id="876" name="Straight Arrow Connector 875">
            <a:extLst>
              <a:ext uri="{FF2B5EF4-FFF2-40B4-BE49-F238E27FC236}">
                <a16:creationId xmlns:a16="http://schemas.microsoft.com/office/drawing/2014/main" id="{AFF35E70-842C-4F23-A52C-B289CCDD385A}"/>
              </a:ext>
            </a:extLst>
          </p:cNvPr>
          <p:cNvCxnSpPr/>
          <p:nvPr/>
        </p:nvCxnSpPr>
        <p:spPr>
          <a:xfrm>
            <a:off x="2892953" y="14427897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7" name="Rectangle 876">
            <a:extLst>
              <a:ext uri="{FF2B5EF4-FFF2-40B4-BE49-F238E27FC236}">
                <a16:creationId xmlns:a16="http://schemas.microsoft.com/office/drawing/2014/main" id="{F95B1B61-7FC5-4AC2-AD49-5B536E0D49E2}"/>
              </a:ext>
            </a:extLst>
          </p:cNvPr>
          <p:cNvSpPr/>
          <p:nvPr/>
        </p:nvSpPr>
        <p:spPr>
          <a:xfrm>
            <a:off x="3579375" y="14296240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Geography</a:t>
            </a:r>
          </a:p>
        </p:txBody>
      </p:sp>
      <p:sp>
        <p:nvSpPr>
          <p:cNvPr id="878" name="Rectangle 877">
            <a:extLst>
              <a:ext uri="{FF2B5EF4-FFF2-40B4-BE49-F238E27FC236}">
                <a16:creationId xmlns:a16="http://schemas.microsoft.com/office/drawing/2014/main" id="{7B1F5B37-0FDD-4BE6-875E-AC1EA3FD2413}"/>
              </a:ext>
            </a:extLst>
          </p:cNvPr>
          <p:cNvSpPr/>
          <p:nvPr/>
        </p:nvSpPr>
        <p:spPr>
          <a:xfrm>
            <a:off x="5047210" y="13225930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Health and disease</a:t>
            </a:r>
          </a:p>
        </p:txBody>
      </p:sp>
      <p:cxnSp>
        <p:nvCxnSpPr>
          <p:cNvPr id="879" name="Straight Arrow Connector 878">
            <a:extLst>
              <a:ext uri="{FF2B5EF4-FFF2-40B4-BE49-F238E27FC236}">
                <a16:creationId xmlns:a16="http://schemas.microsoft.com/office/drawing/2014/main" id="{482FFEB6-028E-4674-8263-499A85DAC94E}"/>
              </a:ext>
            </a:extLst>
          </p:cNvPr>
          <p:cNvCxnSpPr/>
          <p:nvPr/>
        </p:nvCxnSpPr>
        <p:spPr>
          <a:xfrm>
            <a:off x="6437052" y="13357411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" name="Rectangle 879">
            <a:extLst>
              <a:ext uri="{FF2B5EF4-FFF2-40B4-BE49-F238E27FC236}">
                <a16:creationId xmlns:a16="http://schemas.microsoft.com/office/drawing/2014/main" id="{048DAF63-15BC-4B64-AFD6-1613CC5A3ECA}"/>
              </a:ext>
            </a:extLst>
          </p:cNvPr>
          <p:cNvSpPr/>
          <p:nvPr/>
        </p:nvSpPr>
        <p:spPr>
          <a:xfrm>
            <a:off x="7117838" y="13224633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881" name="Rectangle 880">
            <a:extLst>
              <a:ext uri="{FF2B5EF4-FFF2-40B4-BE49-F238E27FC236}">
                <a16:creationId xmlns:a16="http://schemas.microsoft.com/office/drawing/2014/main" id="{5E52438A-25B3-4F5E-8A80-6DB1F37C58C5}"/>
              </a:ext>
            </a:extLst>
          </p:cNvPr>
          <p:cNvSpPr/>
          <p:nvPr/>
        </p:nvSpPr>
        <p:spPr>
          <a:xfrm>
            <a:off x="5047210" y="13597626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Data analysis	</a:t>
            </a:r>
          </a:p>
        </p:txBody>
      </p:sp>
      <p:cxnSp>
        <p:nvCxnSpPr>
          <p:cNvPr id="882" name="Straight Arrow Connector 881">
            <a:extLst>
              <a:ext uri="{FF2B5EF4-FFF2-40B4-BE49-F238E27FC236}">
                <a16:creationId xmlns:a16="http://schemas.microsoft.com/office/drawing/2014/main" id="{E5FD2640-C6E1-4F60-8D1B-4361364CFA83}"/>
              </a:ext>
            </a:extLst>
          </p:cNvPr>
          <p:cNvCxnSpPr/>
          <p:nvPr/>
        </p:nvCxnSpPr>
        <p:spPr>
          <a:xfrm>
            <a:off x="6437052" y="13729108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3" name="Rectangle 882">
            <a:extLst>
              <a:ext uri="{FF2B5EF4-FFF2-40B4-BE49-F238E27FC236}">
                <a16:creationId xmlns:a16="http://schemas.microsoft.com/office/drawing/2014/main" id="{9063DE45-6895-466A-ABD7-9A0E99F767FA}"/>
              </a:ext>
            </a:extLst>
          </p:cNvPr>
          <p:cNvSpPr/>
          <p:nvPr/>
        </p:nvSpPr>
        <p:spPr>
          <a:xfrm>
            <a:off x="7117838" y="13596330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Mathematics</a:t>
            </a:r>
          </a:p>
        </p:txBody>
      </p:sp>
      <p:sp>
        <p:nvSpPr>
          <p:cNvPr id="884" name="Rectangle 883">
            <a:extLst>
              <a:ext uri="{FF2B5EF4-FFF2-40B4-BE49-F238E27FC236}">
                <a16:creationId xmlns:a16="http://schemas.microsoft.com/office/drawing/2014/main" id="{18B06D2B-561D-473F-BD1C-C513C6320DA6}"/>
              </a:ext>
            </a:extLst>
          </p:cNvPr>
          <p:cNvSpPr/>
          <p:nvPr/>
        </p:nvSpPr>
        <p:spPr>
          <a:xfrm>
            <a:off x="5038541" y="13954078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Photosynthesis</a:t>
            </a:r>
          </a:p>
        </p:txBody>
      </p:sp>
      <p:cxnSp>
        <p:nvCxnSpPr>
          <p:cNvPr id="885" name="Straight Arrow Connector 884">
            <a:extLst>
              <a:ext uri="{FF2B5EF4-FFF2-40B4-BE49-F238E27FC236}">
                <a16:creationId xmlns:a16="http://schemas.microsoft.com/office/drawing/2014/main" id="{592645B6-8661-4CF1-BF18-B6B9946A1C2F}"/>
              </a:ext>
            </a:extLst>
          </p:cNvPr>
          <p:cNvCxnSpPr/>
          <p:nvPr/>
        </p:nvCxnSpPr>
        <p:spPr>
          <a:xfrm>
            <a:off x="6428383" y="14085560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6" name="Rectangle 885">
            <a:extLst>
              <a:ext uri="{FF2B5EF4-FFF2-40B4-BE49-F238E27FC236}">
                <a16:creationId xmlns:a16="http://schemas.microsoft.com/office/drawing/2014/main" id="{7CB0BF27-B398-4B5C-AF7C-D916FCB641B8}"/>
              </a:ext>
            </a:extLst>
          </p:cNvPr>
          <p:cNvSpPr/>
          <p:nvPr/>
        </p:nvSpPr>
        <p:spPr>
          <a:xfrm>
            <a:off x="7109169" y="13952782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Chemistry</a:t>
            </a:r>
          </a:p>
        </p:txBody>
      </p:sp>
      <p:sp>
        <p:nvSpPr>
          <p:cNvPr id="887" name="Rectangle 886">
            <a:extLst>
              <a:ext uri="{FF2B5EF4-FFF2-40B4-BE49-F238E27FC236}">
                <a16:creationId xmlns:a16="http://schemas.microsoft.com/office/drawing/2014/main" id="{DF8A344A-40F5-41AD-AD03-37F2A1DDD5F6}"/>
              </a:ext>
            </a:extLst>
          </p:cNvPr>
          <p:cNvSpPr/>
          <p:nvPr/>
        </p:nvSpPr>
        <p:spPr>
          <a:xfrm>
            <a:off x="5045033" y="14290044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6" dirty="0">
                <a:solidFill>
                  <a:schemeClr val="bg1"/>
                </a:solidFill>
              </a:rPr>
              <a:t>Diffusion &amp; Osmosis</a:t>
            </a:r>
          </a:p>
        </p:txBody>
      </p:sp>
      <p:cxnSp>
        <p:nvCxnSpPr>
          <p:cNvPr id="888" name="Straight Arrow Connector 887">
            <a:extLst>
              <a:ext uri="{FF2B5EF4-FFF2-40B4-BE49-F238E27FC236}">
                <a16:creationId xmlns:a16="http://schemas.microsoft.com/office/drawing/2014/main" id="{689D27F4-EDFC-4189-B4C8-AEF1E9421BFE}"/>
              </a:ext>
            </a:extLst>
          </p:cNvPr>
          <p:cNvCxnSpPr/>
          <p:nvPr/>
        </p:nvCxnSpPr>
        <p:spPr>
          <a:xfrm>
            <a:off x="6443045" y="14422822"/>
            <a:ext cx="5581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" name="Rectangle 888">
            <a:extLst>
              <a:ext uri="{FF2B5EF4-FFF2-40B4-BE49-F238E27FC236}">
                <a16:creationId xmlns:a16="http://schemas.microsoft.com/office/drawing/2014/main" id="{D5D7232A-653D-4FC9-92CF-9D88F28FA25B}"/>
              </a:ext>
            </a:extLst>
          </p:cNvPr>
          <p:cNvSpPr/>
          <p:nvPr/>
        </p:nvSpPr>
        <p:spPr>
          <a:xfrm>
            <a:off x="7123832" y="14290044"/>
            <a:ext cx="1267461" cy="25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1" dirty="0">
                <a:solidFill>
                  <a:schemeClr val="bg1"/>
                </a:solidFill>
              </a:rPr>
              <a:t>Chemistry</a:t>
            </a:r>
          </a:p>
        </p:txBody>
      </p:sp>
      <p:sp>
        <p:nvSpPr>
          <p:cNvPr id="427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81" y="8973573"/>
            <a:ext cx="69772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Plant &amp; Animal Cells</a:t>
            </a:r>
          </a:p>
        </p:txBody>
      </p:sp>
      <p:pic>
        <p:nvPicPr>
          <p:cNvPr id="421" name="Picture 420" descr="Red color waves on white background vector illustration | Premium ...">
            <a:extLst>
              <a:ext uri="{FF2B5EF4-FFF2-40B4-BE49-F238E27FC236}">
                <a16:creationId xmlns:a16="http://schemas.microsoft.com/office/drawing/2014/main" id="{532EB91C-F746-41AE-96CC-62CA3F52AAC4}"/>
              </a:ext>
            </a:extLst>
          </p:cNvPr>
          <p:cNvPicPr/>
          <p:nvPr/>
        </p:nvPicPr>
        <p:blipFill rotWithShape="1">
          <a:blip r:embed="rId4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b="7380"/>
          <a:stretch/>
        </p:blipFill>
        <p:spPr bwMode="auto">
          <a:xfrm>
            <a:off x="1450907" y="224048"/>
            <a:ext cx="6727512" cy="1016128"/>
          </a:xfrm>
          <a:prstGeom prst="rect">
            <a:avLst/>
          </a:prstGeom>
          <a:noFill/>
        </p:spPr>
      </p:pic>
      <p:sp>
        <p:nvSpPr>
          <p:cNvPr id="425" name="Rounded Rectangle 424"/>
          <p:cNvSpPr/>
          <p:nvPr/>
        </p:nvSpPr>
        <p:spPr>
          <a:xfrm>
            <a:off x="1354295" y="133316"/>
            <a:ext cx="6917449" cy="1087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5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C44A017-0A51-42C3-A7D1-52835A3DEFAD}"/>
              </a:ext>
            </a:extLst>
          </p:cNvPr>
          <p:cNvSpPr txBox="1"/>
          <p:nvPr/>
        </p:nvSpPr>
        <p:spPr>
          <a:xfrm>
            <a:off x="4791852" y="841257"/>
            <a:ext cx="3498136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1" b="1" dirty="0">
                <a:solidFill>
                  <a:srgbClr val="C00000"/>
                </a:solidFill>
                <a:latin typeface="Bahnschrift" panose="020B0502040204020203" pitchFamily="34" charset="0"/>
              </a:rPr>
              <a:t>St John Henry Newman Catholic School</a:t>
            </a:r>
          </a:p>
        </p:txBody>
      </p:sp>
      <p:pic>
        <p:nvPicPr>
          <p:cNvPr id="435" name="Picture 2" descr="St John Henry Newman Catholic School - Moving day | Facebook">
            <a:extLst>
              <a:ext uri="{FF2B5EF4-FFF2-40B4-BE49-F238E27FC236}">
                <a16:creationId xmlns:a16="http://schemas.microsoft.com/office/drawing/2014/main" id="{C94A86C1-D9B6-45EF-A2F7-3EC31F0E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51" y="172984"/>
            <a:ext cx="726374" cy="7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829" y="318465"/>
            <a:ext cx="2262470" cy="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742" b="1" dirty="0">
                <a:latin typeface="Arial Rounded MT Bold" panose="020F0704030504030204" pitchFamily="34" charset="0"/>
                <a:cs typeface="Agent Orange" panose="00000400000000000000" pitchFamily="2" charset="0"/>
              </a:rPr>
              <a:t>Learning journey</a:t>
            </a: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7001259" y="11096344"/>
            <a:ext cx="846316" cy="818730"/>
          </a:xfrm>
          <a:prstGeom prst="ellipse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18" tIns="33710" rIns="67418" bIns="33710" rtlCol="0" anchor="ctr"/>
          <a:lstStyle/>
          <a:p>
            <a:pPr algn="ctr"/>
            <a:endParaRPr lang="en-GB" sz="905" dirty="0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7072174" y="9314696"/>
            <a:ext cx="7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KS4</a:t>
            </a: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7077960" y="9034055"/>
            <a:ext cx="846316" cy="818730"/>
          </a:xfrm>
          <a:prstGeom prst="ellipse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18" tIns="33710" rIns="67418" bIns="33710" rtlCol="0" anchor="ctr"/>
          <a:lstStyle/>
          <a:p>
            <a:pPr algn="ctr"/>
            <a:endParaRPr lang="en-GB" sz="905" dirty="0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7038094" y="11259429"/>
            <a:ext cx="7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KS3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7184078" y="9179898"/>
            <a:ext cx="72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KS4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44026" y="897695"/>
            <a:ext cx="479731" cy="245953"/>
          </a:xfrm>
          <a:prstGeom prst="rect">
            <a:avLst/>
          </a:prstGeom>
        </p:spPr>
      </p:pic>
      <p:pic>
        <p:nvPicPr>
          <p:cNvPr id="462" name="Picture 461"/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355098" y="12086084"/>
            <a:ext cx="308451" cy="217694"/>
          </a:xfrm>
          <a:prstGeom prst="rect">
            <a:avLst/>
          </a:prstGeom>
        </p:spPr>
      </p:pic>
      <p:pic>
        <p:nvPicPr>
          <p:cNvPr id="463" name="Picture 462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68" y="12084157"/>
            <a:ext cx="161816" cy="251315"/>
          </a:xfrm>
          <a:prstGeom prst="rect">
            <a:avLst/>
          </a:prstGeom>
        </p:spPr>
      </p:pic>
      <p:pic>
        <p:nvPicPr>
          <p:cNvPr id="464" name="Picture 463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0" y="12372810"/>
            <a:ext cx="221491" cy="196393"/>
          </a:xfrm>
          <a:prstGeom prst="rect">
            <a:avLst/>
          </a:prstGeom>
        </p:spPr>
      </p:pic>
      <p:pic>
        <p:nvPicPr>
          <p:cNvPr id="465" name="Picture 464"/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5" y="10808851"/>
            <a:ext cx="176544" cy="346082"/>
          </a:xfrm>
          <a:prstGeom prst="rect">
            <a:avLst/>
          </a:prstGeom>
        </p:spPr>
      </p:pic>
      <p:pic>
        <p:nvPicPr>
          <p:cNvPr id="468" name="Picture 2"/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56" y="10740589"/>
            <a:ext cx="253797" cy="6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" name="Picture 468"/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57" y="11987825"/>
            <a:ext cx="279467" cy="315100"/>
          </a:xfrm>
          <a:prstGeom prst="rect">
            <a:avLst/>
          </a:prstGeom>
        </p:spPr>
      </p:pic>
      <p:sp>
        <p:nvSpPr>
          <p:cNvPr id="472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629" y="11429793"/>
            <a:ext cx="667155" cy="248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Cells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1878521" y="1422762"/>
            <a:ext cx="5814299" cy="13305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5"/>
          </a:p>
        </p:txBody>
      </p:sp>
      <p:sp>
        <p:nvSpPr>
          <p:cNvPr id="473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127" y="11397823"/>
            <a:ext cx="833959" cy="315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26" b="1" dirty="0">
                <a:latin typeface="Arial" panose="020B0604020202020204" pitchFamily="34" charset="0"/>
              </a:rPr>
              <a:t>Human</a:t>
            </a:r>
          </a:p>
          <a:p>
            <a:pPr algn="ctr" eaLnBrk="1" hangingPunct="1"/>
            <a:r>
              <a:rPr lang="en-GB" altLang="en-US" sz="726" b="1" dirty="0">
                <a:latin typeface="Arial" panose="020B0604020202020204" pitchFamily="34" charset="0"/>
              </a:rPr>
              <a:t>Reproduction</a:t>
            </a:r>
            <a:endParaRPr lang="en-US" altLang="en-US" sz="726" b="1" dirty="0">
              <a:latin typeface="Arial" panose="020B0604020202020204" pitchFamily="34" charset="0"/>
            </a:endParaRPr>
          </a:p>
        </p:txBody>
      </p:sp>
      <p:sp>
        <p:nvSpPr>
          <p:cNvPr id="222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15" y="11467266"/>
            <a:ext cx="1096315" cy="2263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Interdependence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478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816" y="9774019"/>
            <a:ext cx="1954077" cy="404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Respiration    Photosynthesis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62EF7580-B066-4A96-8EB7-3F2EC6273D73}"/>
              </a:ext>
            </a:extLst>
          </p:cNvPr>
          <p:cNvSpPr/>
          <p:nvPr/>
        </p:nvSpPr>
        <p:spPr>
          <a:xfrm>
            <a:off x="6652446" y="11762256"/>
            <a:ext cx="539598" cy="26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Levels of organisation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C10C0D52-C9A2-48C8-AA8F-18223FF17D57}"/>
              </a:ext>
            </a:extLst>
          </p:cNvPr>
          <p:cNvSpPr/>
          <p:nvPr/>
        </p:nvSpPr>
        <p:spPr>
          <a:xfrm>
            <a:off x="6419941" y="11021985"/>
            <a:ext cx="452943" cy="177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Skeleton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2EFA90C9-8791-45E9-9763-FA8521405379}"/>
              </a:ext>
            </a:extLst>
          </p:cNvPr>
          <p:cNvSpPr/>
          <p:nvPr/>
        </p:nvSpPr>
        <p:spPr>
          <a:xfrm>
            <a:off x="6454856" y="11099567"/>
            <a:ext cx="421338" cy="177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Joints</a:t>
            </a: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23B71EFE-8976-40E6-8150-FF2473508041}"/>
              </a:ext>
            </a:extLst>
          </p:cNvPr>
          <p:cNvSpPr/>
          <p:nvPr/>
        </p:nvSpPr>
        <p:spPr>
          <a:xfrm>
            <a:off x="6439563" y="11158740"/>
            <a:ext cx="439848" cy="177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Muscles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0043D706-9698-4E8D-8B20-E5703A9B65A8}"/>
              </a:ext>
            </a:extLst>
          </p:cNvPr>
          <p:cNvSpPr/>
          <p:nvPr/>
        </p:nvSpPr>
        <p:spPr>
          <a:xfrm>
            <a:off x="6095942" y="11104283"/>
            <a:ext cx="486269" cy="26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Observing cells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2B045113-B769-41BB-BE62-1C1A0E68CB07}"/>
              </a:ext>
            </a:extLst>
          </p:cNvPr>
          <p:cNvSpPr/>
          <p:nvPr/>
        </p:nvSpPr>
        <p:spPr>
          <a:xfrm>
            <a:off x="6081929" y="11760978"/>
            <a:ext cx="649948" cy="26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Plant, animal &amp; </a:t>
            </a:r>
            <a:r>
              <a:rPr lang="en-US" sz="553" dirty="0" err="1"/>
              <a:t>specialised</a:t>
            </a:r>
            <a:r>
              <a:rPr lang="en-US" sz="553" dirty="0"/>
              <a:t> cells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78856682-8EED-4854-8C02-F33E2ADDA45F}"/>
              </a:ext>
            </a:extLst>
          </p:cNvPr>
          <p:cNvSpPr/>
          <p:nvPr/>
        </p:nvSpPr>
        <p:spPr>
          <a:xfrm>
            <a:off x="5596913" y="11096800"/>
            <a:ext cx="624158" cy="26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/>
              <a:t>Movement of substances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45DC17FA-B6B0-4D6C-919C-C37D3F30C9AE}"/>
              </a:ext>
            </a:extLst>
          </p:cNvPr>
          <p:cNvSpPr/>
          <p:nvPr/>
        </p:nvSpPr>
        <p:spPr>
          <a:xfrm>
            <a:off x="5659350" y="11750604"/>
            <a:ext cx="539598" cy="26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3" dirty="0" err="1"/>
              <a:t>Uni</a:t>
            </a:r>
            <a:r>
              <a:rPr lang="en-US" sz="553" dirty="0"/>
              <a:t>-cellular organisms</a:t>
            </a:r>
          </a:p>
        </p:txBody>
      </p:sp>
      <p:pic>
        <p:nvPicPr>
          <p:cNvPr id="499" name="Picture 143">
            <a:extLst>
              <a:ext uri="{FF2B5EF4-FFF2-40B4-BE49-F238E27FC236}">
                <a16:creationId xmlns:a16="http://schemas.microsoft.com/office/drawing/2014/main" id="{52883A76-4D79-477B-8B7C-81106EF4C2C1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09" y="2273737"/>
            <a:ext cx="201305" cy="1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" name="Rectangle 539">
            <a:extLst>
              <a:ext uri="{FF2B5EF4-FFF2-40B4-BE49-F238E27FC236}">
                <a16:creationId xmlns:a16="http://schemas.microsoft.com/office/drawing/2014/main" id="{FE84AEF0-FB78-436D-883B-B76427583D81}"/>
              </a:ext>
            </a:extLst>
          </p:cNvPr>
          <p:cNvSpPr/>
          <p:nvPr/>
        </p:nvSpPr>
        <p:spPr>
          <a:xfrm>
            <a:off x="5161059" y="11768822"/>
            <a:ext cx="589055" cy="3356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Continuous &amp; discontinuous</a:t>
            </a:r>
          </a:p>
          <a:p>
            <a:pPr algn="ctr"/>
            <a:r>
              <a:rPr lang="en-US" sz="527" dirty="0"/>
              <a:t>variation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071058B4-0A79-4776-967E-34FE91922EC4}"/>
              </a:ext>
            </a:extLst>
          </p:cNvPr>
          <p:cNvSpPr/>
          <p:nvPr/>
        </p:nvSpPr>
        <p:spPr>
          <a:xfrm>
            <a:off x="5075477" y="11108258"/>
            <a:ext cx="551062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Adapting to change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07A394F2-5C0A-431A-B7A9-80A2452CE15B}"/>
              </a:ext>
            </a:extLst>
          </p:cNvPr>
          <p:cNvSpPr/>
          <p:nvPr/>
        </p:nvSpPr>
        <p:spPr>
          <a:xfrm>
            <a:off x="4750960" y="11804947"/>
            <a:ext cx="551062" cy="1734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Adolescence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D7572FE4-C136-4F2D-BEE5-8B8B291BB329}"/>
              </a:ext>
            </a:extLst>
          </p:cNvPr>
          <p:cNvSpPr/>
          <p:nvPr/>
        </p:nvSpPr>
        <p:spPr>
          <a:xfrm>
            <a:off x="4620445" y="11107996"/>
            <a:ext cx="551062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Reproductive systems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7CF8322F-CAC8-48CD-8883-2199CE9544E8}"/>
              </a:ext>
            </a:extLst>
          </p:cNvPr>
          <p:cNvSpPr/>
          <p:nvPr/>
        </p:nvSpPr>
        <p:spPr>
          <a:xfrm>
            <a:off x="4333015" y="11770868"/>
            <a:ext cx="599573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 err="1"/>
              <a:t>Fertilisation</a:t>
            </a:r>
            <a:r>
              <a:rPr lang="en-US" sz="527" dirty="0">
                <a:solidFill>
                  <a:srgbClr val="0E9014"/>
                </a:solidFill>
              </a:rPr>
              <a:t> </a:t>
            </a:r>
            <a:r>
              <a:rPr lang="en-US" sz="527" dirty="0"/>
              <a:t>&amp; implantation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55166C24-4FF9-4929-8B39-CC01E8BB0AFB}"/>
              </a:ext>
            </a:extLst>
          </p:cNvPr>
          <p:cNvSpPr/>
          <p:nvPr/>
        </p:nvSpPr>
        <p:spPr>
          <a:xfrm>
            <a:off x="4019810" y="11112407"/>
            <a:ext cx="651758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Development of a fetus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98FE86CA-BF9B-4C6D-9F55-FC347E0CA5B6}"/>
              </a:ext>
            </a:extLst>
          </p:cNvPr>
          <p:cNvSpPr/>
          <p:nvPr/>
        </p:nvSpPr>
        <p:spPr>
          <a:xfrm>
            <a:off x="4005077" y="11752298"/>
            <a:ext cx="477325" cy="3356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The Menstrual cycle</a:t>
            </a:r>
          </a:p>
        </p:txBody>
      </p:sp>
      <p:pic>
        <p:nvPicPr>
          <p:cNvPr id="559" name="Picture 558"/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88" y="10927560"/>
            <a:ext cx="161636" cy="219014"/>
          </a:xfrm>
          <a:prstGeom prst="rect">
            <a:avLst/>
          </a:prstGeom>
        </p:spPr>
      </p:pic>
      <p:pic>
        <p:nvPicPr>
          <p:cNvPr id="560" name="Picture 559"/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03" y="12061383"/>
            <a:ext cx="332283" cy="191970"/>
          </a:xfrm>
          <a:prstGeom prst="rect">
            <a:avLst/>
          </a:prstGeom>
        </p:spPr>
      </p:pic>
      <p:pic>
        <p:nvPicPr>
          <p:cNvPr id="564" name="Picture 56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284847" y="12078073"/>
            <a:ext cx="310135" cy="528688"/>
          </a:xfrm>
          <a:prstGeom prst="rect">
            <a:avLst/>
          </a:prstGeom>
        </p:spPr>
      </p:pic>
      <p:sp>
        <p:nvSpPr>
          <p:cNvPr id="565" name="Oval 564"/>
          <p:cNvSpPr/>
          <p:nvPr/>
        </p:nvSpPr>
        <p:spPr>
          <a:xfrm>
            <a:off x="5191712" y="10885327"/>
            <a:ext cx="279463" cy="265967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5"/>
          </a:p>
        </p:txBody>
      </p:sp>
      <p:pic>
        <p:nvPicPr>
          <p:cNvPr id="566" name="Picture 5"/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72" y="10914208"/>
            <a:ext cx="156517" cy="2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" name="Picture 566"/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9" y="10954108"/>
            <a:ext cx="258435" cy="204924"/>
          </a:xfrm>
          <a:prstGeom prst="rect">
            <a:avLst/>
          </a:prstGeom>
        </p:spPr>
      </p:pic>
      <p:pic>
        <p:nvPicPr>
          <p:cNvPr id="568" name="Picture 567"/>
          <p:cNvPicPr>
            <a:picLocks noChangeAspect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73" y="12053533"/>
            <a:ext cx="702463" cy="210083"/>
          </a:xfrm>
          <a:prstGeom prst="rect">
            <a:avLst/>
          </a:prstGeom>
        </p:spPr>
      </p:pic>
      <p:pic>
        <p:nvPicPr>
          <p:cNvPr id="570" name="Picture 569"/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9" y="11375628"/>
            <a:ext cx="237708" cy="2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" name="Picture 10"/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60" y="10874043"/>
            <a:ext cx="211276" cy="3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" name="Picture 1"/>
          <p:cNvPicPr>
            <a:picLocks noChangeAspect="1"/>
          </p:cNvPicPr>
          <p:nvPr/>
        </p:nvPicPr>
        <p:blipFill>
          <a:blip r:embed="rId5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71" y="11814635"/>
            <a:ext cx="706700" cy="49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" name="Rectangle 572">
            <a:extLst>
              <a:ext uri="{FF2B5EF4-FFF2-40B4-BE49-F238E27FC236}">
                <a16:creationId xmlns:a16="http://schemas.microsoft.com/office/drawing/2014/main" id="{DB98C37B-4E1D-46D3-983B-BB8744A93CDE}"/>
              </a:ext>
            </a:extLst>
          </p:cNvPr>
          <p:cNvSpPr/>
          <p:nvPr/>
        </p:nvSpPr>
        <p:spPr>
          <a:xfrm>
            <a:off x="3365631" y="11785108"/>
            <a:ext cx="536449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Food chains &amp; webs</a:t>
            </a: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F24BA8F8-5FCC-4E10-9023-B74802F559F6}"/>
              </a:ext>
            </a:extLst>
          </p:cNvPr>
          <p:cNvSpPr/>
          <p:nvPr/>
        </p:nvSpPr>
        <p:spPr>
          <a:xfrm>
            <a:off x="3167591" y="11109217"/>
            <a:ext cx="906331" cy="2545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Disruptions to food chains &amp; webs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65C2A8DD-57ED-469A-B60B-CADE5A5D561F}"/>
              </a:ext>
            </a:extLst>
          </p:cNvPr>
          <p:cNvSpPr/>
          <p:nvPr/>
        </p:nvSpPr>
        <p:spPr>
          <a:xfrm>
            <a:off x="2705865" y="11779943"/>
            <a:ext cx="626188" cy="1734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>
                <a:solidFill>
                  <a:srgbClr val="0E9014"/>
                </a:solidFill>
              </a:rPr>
              <a:t>Ecosystems &amp;</a:t>
            </a: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613C18D0-5CEB-40D2-B14C-117EFF42A84D}"/>
              </a:ext>
            </a:extLst>
          </p:cNvPr>
          <p:cNvSpPr/>
          <p:nvPr/>
        </p:nvSpPr>
        <p:spPr>
          <a:xfrm>
            <a:off x="2698294" y="11867277"/>
            <a:ext cx="626188" cy="1734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27" dirty="0"/>
              <a:t>Competition</a:t>
            </a: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9D456893-06EA-4AC2-A358-E5A5C889E124}"/>
              </a:ext>
            </a:extLst>
          </p:cNvPr>
          <p:cNvSpPr/>
          <p:nvPr/>
        </p:nvSpPr>
        <p:spPr>
          <a:xfrm>
            <a:off x="2545660" y="11083663"/>
            <a:ext cx="640767" cy="2711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81" dirty="0"/>
              <a:t>Flowers &amp; Pollination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616C8981-6E44-422B-9C1B-551F60CC1C0C}"/>
              </a:ext>
            </a:extLst>
          </p:cNvPr>
          <p:cNvSpPr/>
          <p:nvPr/>
        </p:nvSpPr>
        <p:spPr>
          <a:xfrm>
            <a:off x="1907618" y="11637563"/>
            <a:ext cx="626188" cy="2711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81" dirty="0" err="1"/>
              <a:t>Fertilisation</a:t>
            </a:r>
            <a:r>
              <a:rPr lang="en-US" sz="581" dirty="0"/>
              <a:t> &amp; Germination</a:t>
            </a: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657054E0-5F09-4FF4-AD26-6BAAA50C22F1}"/>
              </a:ext>
            </a:extLst>
          </p:cNvPr>
          <p:cNvSpPr/>
          <p:nvPr/>
        </p:nvSpPr>
        <p:spPr>
          <a:xfrm>
            <a:off x="1646455" y="11158659"/>
            <a:ext cx="508599" cy="2711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81" dirty="0"/>
              <a:t>Seed dispersal</a:t>
            </a:r>
          </a:p>
        </p:txBody>
      </p:sp>
      <p:pic>
        <p:nvPicPr>
          <p:cNvPr id="580" name="Graphic 58" descr="Tiger">
            <a:extLst>
              <a:ext uri="{FF2B5EF4-FFF2-40B4-BE49-F238E27FC236}">
                <a16:creationId xmlns:a16="http://schemas.microsoft.com/office/drawing/2014/main" id="{8F4D8444-C9ED-4AE5-B259-3A42415CF61D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70" y="11941418"/>
            <a:ext cx="244859" cy="2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" name="Graphic 58" descr="Tiger">
            <a:extLst>
              <a:ext uri="{FF2B5EF4-FFF2-40B4-BE49-F238E27FC236}">
                <a16:creationId xmlns:a16="http://schemas.microsoft.com/office/drawing/2014/main" id="{8F4D8444-C9ED-4AE5-B259-3A42415CF61D}"/>
              </a:ext>
            </a:extLst>
          </p:cNvPr>
          <p:cNvPicPr>
            <a:picLocks noChangeAspect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7316" y="12078774"/>
            <a:ext cx="243331" cy="2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 rot="2165376">
            <a:off x="2214316" y="11427906"/>
            <a:ext cx="812690" cy="204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26" b="1" dirty="0">
                <a:latin typeface="Arial" panose="020B0604020202020204" pitchFamily="34" charset="0"/>
              </a:rPr>
              <a:t>Reproduction</a:t>
            </a:r>
            <a:endParaRPr lang="en-US" altLang="en-US" sz="726" b="1" dirty="0">
              <a:latin typeface="Arial" panose="020B0604020202020204" pitchFamily="34" charset="0"/>
            </a:endParaRPr>
          </a:p>
        </p:txBody>
      </p:sp>
      <p:pic>
        <p:nvPicPr>
          <p:cNvPr id="589" name="Picture 588" descr="A close up of a logo&#10;&#10;Description automatically generated">
            <a:extLst>
              <a:ext uri="{FF2B5EF4-FFF2-40B4-BE49-F238E27FC236}">
                <a16:creationId xmlns:a16="http://schemas.microsoft.com/office/drawing/2014/main" id="{100681DD-B3FC-4AC9-A2CF-FAC682C56E06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44" y="9317752"/>
            <a:ext cx="259216" cy="318953"/>
          </a:xfrm>
          <a:prstGeom prst="rect">
            <a:avLst/>
          </a:prstGeom>
        </p:spPr>
      </p:pic>
      <p:sp>
        <p:nvSpPr>
          <p:cNvPr id="593" name="TextBox 133">
            <a:extLst>
              <a:ext uri="{FF2B5EF4-FFF2-40B4-BE49-F238E27FC236}">
                <a16:creationId xmlns:a16="http://schemas.microsoft.com/office/drawing/2014/main" id="{99AE4390-5549-4961-BC34-7C1D3953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313" y="10218853"/>
            <a:ext cx="56450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Unhealthy diet</a:t>
            </a:r>
          </a:p>
        </p:txBody>
      </p:sp>
      <p:sp>
        <p:nvSpPr>
          <p:cNvPr id="597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755" y="10150192"/>
            <a:ext cx="63607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Biotechnology</a:t>
            </a:r>
          </a:p>
        </p:txBody>
      </p:sp>
      <p:sp>
        <p:nvSpPr>
          <p:cNvPr id="598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953" y="10137529"/>
            <a:ext cx="65778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Investigating photosynthesis</a:t>
            </a:r>
          </a:p>
        </p:txBody>
      </p:sp>
      <p:pic>
        <p:nvPicPr>
          <p:cNvPr id="599" name="Picture 95">
            <a:extLst>
              <a:ext uri="{FF2B5EF4-FFF2-40B4-BE49-F238E27FC236}">
                <a16:creationId xmlns:a16="http://schemas.microsoft.com/office/drawing/2014/main" id="{DD5A5C11-2C26-4179-A0E9-618303724EB9}"/>
              </a:ext>
            </a:extLst>
          </p:cNvPr>
          <p:cNvPicPr>
            <a:picLocks noChangeAspect="1"/>
          </p:cNvPicPr>
          <p:nvPr/>
        </p:nvPicPr>
        <p:blipFill>
          <a:blip r:embed="rId6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75" y="9392287"/>
            <a:ext cx="195732" cy="1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" name="Picture 99">
            <a:extLst>
              <a:ext uri="{FF2B5EF4-FFF2-40B4-BE49-F238E27FC236}">
                <a16:creationId xmlns:a16="http://schemas.microsoft.com/office/drawing/2014/main" id="{B59074BC-1D44-46FA-932D-7CCA7D4DA120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71" y="9559668"/>
            <a:ext cx="249018" cy="4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" name="Picture 12" descr="Image result for mitochondria black and white">
            <a:extLst>
              <a:ext uri="{FF2B5EF4-FFF2-40B4-BE49-F238E27FC236}">
                <a16:creationId xmlns:a16="http://schemas.microsoft.com/office/drawing/2014/main" id="{0BBAE4C6-6F37-4424-819F-A771C510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01" y="10364651"/>
            <a:ext cx="363241" cy="1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" name="Picture 604" descr="A close up of a logo&#10;&#10;Description automatically generated">
            <a:extLst>
              <a:ext uri="{FF2B5EF4-FFF2-40B4-BE49-F238E27FC236}">
                <a16:creationId xmlns:a16="http://schemas.microsoft.com/office/drawing/2014/main" id="{167A0DED-CE7C-4680-9518-CA91DF740755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23" y="10299659"/>
            <a:ext cx="306588" cy="306588"/>
          </a:xfrm>
          <a:prstGeom prst="rect">
            <a:avLst/>
          </a:prstGeom>
        </p:spPr>
      </p:pic>
      <p:pic>
        <p:nvPicPr>
          <p:cNvPr id="626" name="Picture 34">
            <a:extLst>
              <a:ext uri="{FF2B5EF4-FFF2-40B4-BE49-F238E27FC236}">
                <a16:creationId xmlns:a16="http://schemas.microsoft.com/office/drawing/2014/main" id="{854CE2BC-2457-4F3A-BD35-574FDF8D11C6}"/>
              </a:ext>
            </a:extLst>
          </p:cNvPr>
          <p:cNvPicPr>
            <a:picLocks noChangeAspect="1"/>
          </p:cNvPicPr>
          <p:nvPr/>
        </p:nvPicPr>
        <p:blipFill>
          <a:blip r:embed="rId6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70" y="10270499"/>
            <a:ext cx="239674" cy="2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" name="TextBox 167">
            <a:extLst>
              <a:ext uri="{FF2B5EF4-FFF2-40B4-BE49-F238E27FC236}">
                <a16:creationId xmlns:a16="http://schemas.microsoft.com/office/drawing/2014/main" id="{11639583-FE2F-47B0-8498-AEE97E71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237" y="10148629"/>
            <a:ext cx="48626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Extinction</a:t>
            </a:r>
          </a:p>
        </p:txBody>
      </p:sp>
      <p:sp>
        <p:nvSpPr>
          <p:cNvPr id="647" name="TextBox 167">
            <a:extLst>
              <a:ext uri="{FF2B5EF4-FFF2-40B4-BE49-F238E27FC236}">
                <a16:creationId xmlns:a16="http://schemas.microsoft.com/office/drawing/2014/main" id="{03B5E26A-05C4-49A1-838C-B5A3ACAA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305" y="9627050"/>
            <a:ext cx="571420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Biodiversity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371611" y="10914208"/>
            <a:ext cx="265525" cy="225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814576" y="9373183"/>
            <a:ext cx="290062" cy="245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968755" y="10289528"/>
            <a:ext cx="277709" cy="253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378520" y="9270732"/>
            <a:ext cx="282207" cy="299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543594" y="9444094"/>
            <a:ext cx="232095" cy="206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4028121" y="10382311"/>
            <a:ext cx="361679" cy="2533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 rot="12915156">
            <a:off x="6775533" y="9413861"/>
            <a:ext cx="232215" cy="205342"/>
          </a:xfrm>
          <a:prstGeom prst="rect">
            <a:avLst/>
          </a:prstGeom>
        </p:spPr>
      </p:pic>
      <p:pic>
        <p:nvPicPr>
          <p:cNvPr id="648" name="Picture 75">
            <a:extLst>
              <a:ext uri="{FF2B5EF4-FFF2-40B4-BE49-F238E27FC236}">
                <a16:creationId xmlns:a16="http://schemas.microsoft.com/office/drawing/2014/main" id="{2ADB1BEA-5D04-4151-9558-74B8A0D80890}"/>
              </a:ext>
            </a:extLst>
          </p:cNvPr>
          <p:cNvPicPr>
            <a:picLocks noChangeAspect="1"/>
          </p:cNvPicPr>
          <p:nvPr/>
        </p:nvPicPr>
        <p:blipFill>
          <a:blip r:embed="rId7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98" y="9426225"/>
            <a:ext cx="249715" cy="22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4120327" y="9320799"/>
            <a:ext cx="213050" cy="236050"/>
          </a:xfrm>
          <a:prstGeom prst="rect">
            <a:avLst/>
          </a:prstGeom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6104441" y="8041325"/>
            <a:ext cx="54146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65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872" y="8185042"/>
            <a:ext cx="884151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26" b="1" dirty="0">
                <a:latin typeface="Arial" panose="020B0604020202020204" pitchFamily="34" charset="0"/>
              </a:rPr>
              <a:t>Communicable disease</a:t>
            </a:r>
            <a:endParaRPr lang="en-US" altLang="en-US" sz="726" b="1" dirty="0">
              <a:latin typeface="Arial" panose="020B060402020202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4737992" y="7998194"/>
            <a:ext cx="48549" cy="5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659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08" y="8217810"/>
            <a:ext cx="62498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Plants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662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522" y="8185877"/>
            <a:ext cx="751778" cy="3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Transport in cells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D8C0F3-BB49-40A7-A819-C7E25914D685}"/>
              </a:ext>
            </a:extLst>
          </p:cNvPr>
          <p:cNvSpPr/>
          <p:nvPr/>
        </p:nvSpPr>
        <p:spPr>
          <a:xfrm>
            <a:off x="5611245" y="11313038"/>
            <a:ext cx="52817" cy="455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21DEE49-C65D-4F03-A8FF-B714FE387B0B}"/>
              </a:ext>
            </a:extLst>
          </p:cNvPr>
          <p:cNvSpPr/>
          <p:nvPr/>
        </p:nvSpPr>
        <p:spPr>
          <a:xfrm>
            <a:off x="3880959" y="9767424"/>
            <a:ext cx="44930" cy="49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668" name="TextBox 52">
            <a:extLst>
              <a:ext uri="{FF2B5EF4-FFF2-40B4-BE49-F238E27FC236}">
                <a16:creationId xmlns:a16="http://schemas.microsoft.com/office/drawing/2014/main" id="{211FB674-4617-46F9-86A6-ED7E9740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891" y="8318763"/>
            <a:ext cx="1140364" cy="2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Division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675" name="TextBox 52">
            <a:extLst>
              <a:ext uri="{FF2B5EF4-FFF2-40B4-BE49-F238E27FC236}">
                <a16:creationId xmlns:a16="http://schemas.microsoft.com/office/drawing/2014/main" id="{CE70F2AF-3BA3-497F-A582-534A4CD5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330" y="8244780"/>
            <a:ext cx="895986" cy="2263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Organisation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pic>
        <p:nvPicPr>
          <p:cNvPr id="676" name="Picture 675"/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99" y="8264826"/>
            <a:ext cx="176544" cy="346082"/>
          </a:xfrm>
          <a:prstGeom prst="rect">
            <a:avLst/>
          </a:prstGeom>
        </p:spPr>
      </p:pic>
      <p:pic>
        <p:nvPicPr>
          <p:cNvPr id="677" name="Picture 8">
            <a:extLst>
              <a:ext uri="{FF2B5EF4-FFF2-40B4-BE49-F238E27FC236}">
                <a16:creationId xmlns:a16="http://schemas.microsoft.com/office/drawing/2014/main" id="{E9B25614-34B4-4CBE-B6DB-AB791BE5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0" y="10844698"/>
            <a:ext cx="323583" cy="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" name="Picture 677"/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93" y="9062760"/>
            <a:ext cx="113290" cy="175950"/>
          </a:xfrm>
          <a:prstGeom prst="rect">
            <a:avLst/>
          </a:prstGeom>
        </p:spPr>
      </p:pic>
      <p:pic>
        <p:nvPicPr>
          <p:cNvPr id="684" name="Picture 683"/>
          <p:cNvPicPr>
            <a:picLocks noChangeAspect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57" y="8820769"/>
            <a:ext cx="153447" cy="136060"/>
          </a:xfrm>
          <a:prstGeom prst="rect">
            <a:avLst/>
          </a:prstGeom>
        </p:spPr>
      </p:pic>
      <p:pic>
        <p:nvPicPr>
          <p:cNvPr id="694" name="Picture 693"/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32" y="9057336"/>
            <a:ext cx="186211" cy="209953"/>
          </a:xfrm>
          <a:prstGeom prst="rect">
            <a:avLst/>
          </a:prstGeom>
        </p:spPr>
      </p:pic>
      <p:pic>
        <p:nvPicPr>
          <p:cNvPr id="696" name="Picture 695"/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69" y="8783652"/>
            <a:ext cx="113290" cy="175950"/>
          </a:xfrm>
          <a:prstGeom prst="rect">
            <a:avLst/>
          </a:prstGeom>
        </p:spPr>
      </p:pic>
      <p:pic>
        <p:nvPicPr>
          <p:cNvPr id="737" name="Graphic 34" descr="Heart organ">
            <a:extLst>
              <a:ext uri="{FF2B5EF4-FFF2-40B4-BE49-F238E27FC236}">
                <a16:creationId xmlns:a16="http://schemas.microsoft.com/office/drawing/2014/main" id="{5AF42BB9-E7D7-4350-A033-25FB2E3BDB3C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44" y="7700665"/>
            <a:ext cx="281641" cy="2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5" name="Picture 8">
            <a:extLst>
              <a:ext uri="{FF2B5EF4-FFF2-40B4-BE49-F238E27FC236}">
                <a16:creationId xmlns:a16="http://schemas.microsoft.com/office/drawing/2014/main" id="{E9B25614-34B4-4CBE-B6DB-AB791BE5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8" y="7749603"/>
            <a:ext cx="252075" cy="2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341" y="8541652"/>
            <a:ext cx="85049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Viral, bacterial, fungal, </a:t>
            </a:r>
            <a:r>
              <a:rPr lang="en-US" altLang="en-US" sz="581" dirty="0" err="1"/>
              <a:t>protist</a:t>
            </a:r>
            <a:r>
              <a:rPr lang="en-US" altLang="en-US" sz="581" dirty="0"/>
              <a:t> disease</a:t>
            </a:r>
          </a:p>
        </p:txBody>
      </p:sp>
      <p:sp>
        <p:nvSpPr>
          <p:cNvPr id="749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7" y="7963098"/>
            <a:ext cx="59906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Plant Disease</a:t>
            </a:r>
          </a:p>
        </p:txBody>
      </p:sp>
      <p:pic>
        <p:nvPicPr>
          <p:cNvPr id="788" name="Picture 114">
            <a:extLst>
              <a:ext uri="{FF2B5EF4-FFF2-40B4-BE49-F238E27FC236}">
                <a16:creationId xmlns:a16="http://schemas.microsoft.com/office/drawing/2014/main" id="{AFCEA554-0980-457D-960B-0F35B15BB2E4}"/>
              </a:ext>
            </a:extLst>
          </p:cNvPr>
          <p:cNvPicPr>
            <a:picLocks noChangeAspect="1"/>
          </p:cNvPicPr>
          <p:nvPr/>
        </p:nvPicPr>
        <p:blipFill>
          <a:blip r:embed="rId7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69" y="10957270"/>
            <a:ext cx="171221" cy="22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4" name="Picture 517">
            <a:extLst>
              <a:ext uri="{FF2B5EF4-FFF2-40B4-BE49-F238E27FC236}">
                <a16:creationId xmlns:a16="http://schemas.microsoft.com/office/drawing/2014/main" id="{6DA0686E-CD5C-4DA2-8C61-70E9ACF410A7}"/>
              </a:ext>
            </a:extLst>
          </p:cNvPr>
          <p:cNvPicPr>
            <a:picLocks noChangeAspect="1"/>
          </p:cNvPicPr>
          <p:nvPr/>
        </p:nvPicPr>
        <p:blipFill>
          <a:blip r:embed="rId8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14" y="11032717"/>
            <a:ext cx="232714" cy="32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Picture 109">
            <a:extLst>
              <a:ext uri="{FF2B5EF4-FFF2-40B4-BE49-F238E27FC236}">
                <a16:creationId xmlns:a16="http://schemas.microsoft.com/office/drawing/2014/main" id="{3762E76D-AFEC-4C3C-B6F8-F62A80370CC3}"/>
              </a:ext>
            </a:extLst>
          </p:cNvPr>
          <p:cNvPicPr>
            <a:picLocks noChangeAspect="1"/>
          </p:cNvPicPr>
          <p:nvPr/>
        </p:nvPicPr>
        <p:blipFill>
          <a:blip r:embed="rId8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10" y="8762956"/>
            <a:ext cx="193809" cy="1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" name="Picture 1">
            <a:extLst>
              <a:ext uri="{FF2B5EF4-FFF2-40B4-BE49-F238E27FC236}">
                <a16:creationId xmlns:a16="http://schemas.microsoft.com/office/drawing/2014/main" id="{8B38CA54-D5E7-4C93-BC8A-23DBBCCBB2B3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6344142" y="8779032"/>
            <a:ext cx="145988" cy="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" name="Graphic 466" descr="Needle">
            <a:extLst>
              <a:ext uri="{FF2B5EF4-FFF2-40B4-BE49-F238E27FC236}">
                <a16:creationId xmlns:a16="http://schemas.microsoft.com/office/drawing/2014/main" id="{6B34DBA5-9F1E-4CA6-A717-74DAE6BE2FAE}"/>
              </a:ext>
            </a:extLst>
          </p:cNvPr>
          <p:cNvPicPr>
            <a:picLocks noChangeAspect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92" y="8365925"/>
            <a:ext cx="237063" cy="2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48" y="8734217"/>
            <a:ext cx="303331" cy="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" name="Picture 731">
            <a:extLst>
              <a:ext uri="{FF2B5EF4-FFF2-40B4-BE49-F238E27FC236}">
                <a16:creationId xmlns:a16="http://schemas.microsoft.com/office/drawing/2014/main" id="{2F3DBA07-6479-4B69-B0A1-4419CB4FA69B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77" y="8769183"/>
            <a:ext cx="194540" cy="1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" name="Picture 29">
            <a:extLst>
              <a:ext uri="{FF2B5EF4-FFF2-40B4-BE49-F238E27FC236}">
                <a16:creationId xmlns:a16="http://schemas.microsoft.com/office/drawing/2014/main" id="{F0EA8D4E-69C5-4FCF-90E8-61D9B7FE70A7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85" y="7971417"/>
            <a:ext cx="227641" cy="26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" name="Picture 107">
            <a:extLst>
              <a:ext uri="{FF2B5EF4-FFF2-40B4-BE49-F238E27FC236}">
                <a16:creationId xmlns:a16="http://schemas.microsoft.com/office/drawing/2014/main" id="{F5947385-9886-4836-A95C-ACE9CF7AC7C6}"/>
              </a:ext>
            </a:extLst>
          </p:cNvPr>
          <p:cNvPicPr>
            <a:picLocks noChangeAspect="1"/>
          </p:cNvPicPr>
          <p:nvPr/>
        </p:nvPicPr>
        <p:blipFill>
          <a:blip r:embed="rId8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52" y="8034743"/>
            <a:ext cx="190091" cy="2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5" name="TextBox 193">
            <a:extLst>
              <a:ext uri="{FF2B5EF4-FFF2-40B4-BE49-F238E27FC236}">
                <a16:creationId xmlns:a16="http://schemas.microsoft.com/office/drawing/2014/main" id="{9828B8FC-19F6-4C49-AA89-F1DDD698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012" y="8139316"/>
            <a:ext cx="59906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Microbiology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6639876" y="8770013"/>
            <a:ext cx="163347" cy="185016"/>
          </a:xfrm>
          <a:prstGeom prst="rect">
            <a:avLst/>
          </a:prstGeom>
        </p:spPr>
      </p:pic>
      <p:pic>
        <p:nvPicPr>
          <p:cNvPr id="830" name="Picture 30">
            <a:extLst>
              <a:ext uri="{FF2B5EF4-FFF2-40B4-BE49-F238E27FC236}">
                <a16:creationId xmlns:a16="http://schemas.microsoft.com/office/drawing/2014/main" id="{9DD9142E-3CD9-4A16-8B13-9125DCECC972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b="4103"/>
          <a:stretch>
            <a:fillRect/>
          </a:stretch>
        </p:blipFill>
        <p:spPr bwMode="auto">
          <a:xfrm>
            <a:off x="7667785" y="7929429"/>
            <a:ext cx="200430" cy="1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4" name="TextBox 329">
            <a:extLst>
              <a:ext uri="{FF2B5EF4-FFF2-40B4-BE49-F238E27FC236}">
                <a16:creationId xmlns:a16="http://schemas.microsoft.com/office/drawing/2014/main" id="{F9A50D2C-A6C3-487B-918E-24318E13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427" y="8545986"/>
            <a:ext cx="49703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Exchange </a:t>
            </a:r>
          </a:p>
          <a:p>
            <a:pPr algn="ctr" eaLnBrk="1" hangingPunct="1"/>
            <a:r>
              <a:rPr lang="en-US" altLang="en-US" sz="581" dirty="0"/>
              <a:t>surfaces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746800" y="8992146"/>
            <a:ext cx="400983" cy="171065"/>
          </a:xfrm>
          <a:prstGeom prst="rect">
            <a:avLst/>
          </a:prstGeom>
        </p:spPr>
      </p:pic>
      <p:sp>
        <p:nvSpPr>
          <p:cNvPr id="835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114" y="7966904"/>
            <a:ext cx="59906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Plant tissues</a:t>
            </a:r>
          </a:p>
        </p:txBody>
      </p:sp>
      <p:pic>
        <p:nvPicPr>
          <p:cNvPr id="836" name="Picture 835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 rot="12915156">
            <a:off x="5821317" y="8801508"/>
            <a:ext cx="232215" cy="205342"/>
          </a:xfrm>
          <a:prstGeom prst="rect">
            <a:avLst/>
          </a:prstGeom>
        </p:spPr>
      </p:pic>
      <p:pic>
        <p:nvPicPr>
          <p:cNvPr id="839" name="Picture 46">
            <a:extLst>
              <a:ext uri="{FF2B5EF4-FFF2-40B4-BE49-F238E27FC236}">
                <a16:creationId xmlns:a16="http://schemas.microsoft.com/office/drawing/2014/main" id="{1711B38E-9788-4AFE-9145-A9CE83C81BBA}"/>
              </a:ext>
            </a:extLst>
          </p:cNvPr>
          <p:cNvPicPr>
            <a:picLocks noChangeAspect="1"/>
          </p:cNvPicPr>
          <p:nvPr/>
        </p:nvPicPr>
        <p:blipFill>
          <a:blip r:embed="rId9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58" y="8748002"/>
            <a:ext cx="267549" cy="3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" name="Picture 4">
            <a:extLst>
              <a:ext uri="{FF2B5EF4-FFF2-40B4-BE49-F238E27FC236}">
                <a16:creationId xmlns:a16="http://schemas.microsoft.com/office/drawing/2014/main" id="{F2DB68AF-5D07-4B63-A6DF-8573F8A0BF4B}"/>
              </a:ext>
            </a:extLst>
          </p:cNvPr>
          <p:cNvPicPr>
            <a:picLocks noChangeAspect="1"/>
          </p:cNvPicPr>
          <p:nvPr/>
        </p:nvPicPr>
        <p:blipFill>
          <a:blip r:embed="rId9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4503" r="5792" b="8545"/>
          <a:stretch>
            <a:fillRect/>
          </a:stretch>
        </p:blipFill>
        <p:spPr bwMode="auto">
          <a:xfrm>
            <a:off x="4169469" y="7632710"/>
            <a:ext cx="220465" cy="1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" name="Oval 849">
            <a:extLst>
              <a:ext uri="{FF2B5EF4-FFF2-40B4-BE49-F238E27FC236}">
                <a16:creationId xmlns:a16="http://schemas.microsoft.com/office/drawing/2014/main" id="{85ABAE57-F673-4616-8FA6-E9E97D639365}"/>
              </a:ext>
            </a:extLst>
          </p:cNvPr>
          <p:cNvSpPr/>
          <p:nvPr/>
        </p:nvSpPr>
        <p:spPr>
          <a:xfrm>
            <a:off x="3239825" y="7757883"/>
            <a:ext cx="91030" cy="544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1" name="Oval 850">
            <a:extLst>
              <a:ext uri="{FF2B5EF4-FFF2-40B4-BE49-F238E27FC236}">
                <a16:creationId xmlns:a16="http://schemas.microsoft.com/office/drawing/2014/main" id="{0B604A02-0C2B-497C-B76E-F8F3BAF58265}"/>
              </a:ext>
            </a:extLst>
          </p:cNvPr>
          <p:cNvSpPr/>
          <p:nvPr/>
        </p:nvSpPr>
        <p:spPr>
          <a:xfrm>
            <a:off x="3315404" y="7788988"/>
            <a:ext cx="103007" cy="746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2" name="Oval 851">
            <a:extLst>
              <a:ext uri="{FF2B5EF4-FFF2-40B4-BE49-F238E27FC236}">
                <a16:creationId xmlns:a16="http://schemas.microsoft.com/office/drawing/2014/main" id="{12CD6CC0-F5B8-49E4-BE0C-859899371BC1}"/>
              </a:ext>
            </a:extLst>
          </p:cNvPr>
          <p:cNvSpPr/>
          <p:nvPr/>
        </p:nvSpPr>
        <p:spPr>
          <a:xfrm>
            <a:off x="3234293" y="7802813"/>
            <a:ext cx="85041" cy="1228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3" name="Oval 852">
            <a:extLst>
              <a:ext uri="{FF2B5EF4-FFF2-40B4-BE49-F238E27FC236}">
                <a16:creationId xmlns:a16="http://schemas.microsoft.com/office/drawing/2014/main" id="{A1B68B13-82BD-46D0-8707-9E1488B77EB7}"/>
              </a:ext>
            </a:extLst>
          </p:cNvPr>
          <p:cNvSpPr/>
          <p:nvPr/>
        </p:nvSpPr>
        <p:spPr>
          <a:xfrm>
            <a:off x="3350422" y="7868480"/>
            <a:ext cx="91030" cy="544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4" name="Oval 853">
            <a:extLst>
              <a:ext uri="{FF2B5EF4-FFF2-40B4-BE49-F238E27FC236}">
                <a16:creationId xmlns:a16="http://schemas.microsoft.com/office/drawing/2014/main" id="{D5E28B7D-446F-4C6B-B9E8-73758A5B2993}"/>
              </a:ext>
            </a:extLst>
          </p:cNvPr>
          <p:cNvSpPr/>
          <p:nvPr/>
        </p:nvSpPr>
        <p:spPr>
          <a:xfrm>
            <a:off x="3274341" y="7901890"/>
            <a:ext cx="92227" cy="544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5" name="Oval 854">
            <a:extLst>
              <a:ext uri="{FF2B5EF4-FFF2-40B4-BE49-F238E27FC236}">
                <a16:creationId xmlns:a16="http://schemas.microsoft.com/office/drawing/2014/main" id="{5EADEA5F-BCFD-448C-BD77-0736D8B040CB}"/>
              </a:ext>
            </a:extLst>
          </p:cNvPr>
          <p:cNvSpPr/>
          <p:nvPr/>
        </p:nvSpPr>
        <p:spPr>
          <a:xfrm>
            <a:off x="3348118" y="7938755"/>
            <a:ext cx="91030" cy="544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6" name="Oval 855">
            <a:extLst>
              <a:ext uri="{FF2B5EF4-FFF2-40B4-BE49-F238E27FC236}">
                <a16:creationId xmlns:a16="http://schemas.microsoft.com/office/drawing/2014/main" id="{FEC0698C-48D8-475E-B40A-3161F57743A7}"/>
              </a:ext>
            </a:extLst>
          </p:cNvPr>
          <p:cNvSpPr/>
          <p:nvPr/>
        </p:nvSpPr>
        <p:spPr>
          <a:xfrm>
            <a:off x="3335903" y="7681847"/>
            <a:ext cx="79052" cy="739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7" name="Oval 856">
            <a:extLst>
              <a:ext uri="{FF2B5EF4-FFF2-40B4-BE49-F238E27FC236}">
                <a16:creationId xmlns:a16="http://schemas.microsoft.com/office/drawing/2014/main" id="{B6040D6E-FE19-4F21-9C7C-F8F03C3425E6}"/>
              </a:ext>
            </a:extLst>
          </p:cNvPr>
          <p:cNvSpPr/>
          <p:nvPr/>
        </p:nvSpPr>
        <p:spPr>
          <a:xfrm>
            <a:off x="3285761" y="7672631"/>
            <a:ext cx="64679" cy="1221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858" name="Oval 857">
            <a:extLst>
              <a:ext uri="{FF2B5EF4-FFF2-40B4-BE49-F238E27FC236}">
                <a16:creationId xmlns:a16="http://schemas.microsoft.com/office/drawing/2014/main" id="{5347265B-949B-4473-B82E-EB7870D78C1D}"/>
              </a:ext>
            </a:extLst>
          </p:cNvPr>
          <p:cNvSpPr/>
          <p:nvPr/>
        </p:nvSpPr>
        <p:spPr>
          <a:xfrm>
            <a:off x="3392673" y="7759035"/>
            <a:ext cx="70667" cy="544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pic>
        <p:nvPicPr>
          <p:cNvPr id="860" name="Picture 19">
            <a:extLst>
              <a:ext uri="{FF2B5EF4-FFF2-40B4-BE49-F238E27FC236}">
                <a16:creationId xmlns:a16="http://schemas.microsoft.com/office/drawing/2014/main" id="{316B315F-0FBD-46E0-96AF-6BD805BDC27C}"/>
              </a:ext>
            </a:extLst>
          </p:cNvPr>
          <p:cNvPicPr>
            <a:picLocks noChangeAspect="1"/>
          </p:cNvPicPr>
          <p:nvPr/>
        </p:nvPicPr>
        <p:blipFill>
          <a:blip r:embed="rId9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3570142" y="7727728"/>
            <a:ext cx="161165" cy="2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1" name="Picture 22">
            <a:extLst>
              <a:ext uri="{FF2B5EF4-FFF2-40B4-BE49-F238E27FC236}">
                <a16:creationId xmlns:a16="http://schemas.microsoft.com/office/drawing/2014/main" id="{8F551360-DF84-4232-BCFA-0198F400B94B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80" y="7811382"/>
            <a:ext cx="180026" cy="1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" name="TextBox 331">
            <a:extLst>
              <a:ext uri="{FF2B5EF4-FFF2-40B4-BE49-F238E27FC236}">
                <a16:creationId xmlns:a16="http://schemas.microsoft.com/office/drawing/2014/main" id="{E477F784-2E48-4FAC-B110-DED27CD9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849" y="7969447"/>
            <a:ext cx="615196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Risk factors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 rot="1397081" flipV="1">
            <a:off x="2741189" y="8889087"/>
            <a:ext cx="384526" cy="174870"/>
          </a:xfrm>
          <a:prstGeom prst="rect">
            <a:avLst/>
          </a:prstGeom>
        </p:spPr>
      </p:pic>
      <p:pic>
        <p:nvPicPr>
          <p:cNvPr id="719" name="Picture 104">
            <a:extLst>
              <a:ext uri="{FF2B5EF4-FFF2-40B4-BE49-F238E27FC236}">
                <a16:creationId xmlns:a16="http://schemas.microsoft.com/office/drawing/2014/main" id="{E838C072-713B-4CA3-86DA-7CF848069D7E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34" y="8798619"/>
            <a:ext cx="199920" cy="1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" name="TextBox 336">
            <a:extLst>
              <a:ext uri="{FF2B5EF4-FFF2-40B4-BE49-F238E27FC236}">
                <a16:creationId xmlns:a16="http://schemas.microsoft.com/office/drawing/2014/main" id="{7FACAAC9-2E47-4143-8DA2-35132C00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956" y="8547008"/>
            <a:ext cx="58543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Correlation causation</a:t>
            </a:r>
          </a:p>
        </p:txBody>
      </p:sp>
      <p:pic>
        <p:nvPicPr>
          <p:cNvPr id="892" name="Picture 144">
            <a:extLst>
              <a:ext uri="{FF2B5EF4-FFF2-40B4-BE49-F238E27FC236}">
                <a16:creationId xmlns:a16="http://schemas.microsoft.com/office/drawing/2014/main" id="{19C82389-2F67-4FDA-BB0D-2D59319A4F0C}"/>
              </a:ext>
            </a:extLst>
          </p:cNvPr>
          <p:cNvPicPr>
            <a:picLocks noChangeAspect="1"/>
          </p:cNvPicPr>
          <p:nvPr/>
        </p:nvPicPr>
        <p:blipFill>
          <a:blip r:embed="rId9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42" y="8783568"/>
            <a:ext cx="248508" cy="24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4" name="Picture 893" descr="A close up of a logo&#10;&#10;Description automatically generated">
            <a:extLst>
              <a:ext uri="{FF2B5EF4-FFF2-40B4-BE49-F238E27FC236}">
                <a16:creationId xmlns:a16="http://schemas.microsoft.com/office/drawing/2014/main" id="{100681DD-B3FC-4AC9-A2CF-FAC682C56E06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96" y="8716394"/>
            <a:ext cx="234797" cy="288906"/>
          </a:xfrm>
          <a:prstGeom prst="rect">
            <a:avLst/>
          </a:prstGeom>
        </p:spPr>
      </p:pic>
      <p:sp>
        <p:nvSpPr>
          <p:cNvPr id="895" name="TextBox 341">
            <a:extLst>
              <a:ext uri="{FF2B5EF4-FFF2-40B4-BE49-F238E27FC236}">
                <a16:creationId xmlns:a16="http://schemas.microsoft.com/office/drawing/2014/main" id="{750FC512-E451-42A4-A8D3-7CE425B7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999" y="7823721"/>
            <a:ext cx="543768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Monoclonal antibodies</a:t>
            </a:r>
          </a:p>
        </p:txBody>
      </p:sp>
      <p:sp>
        <p:nvSpPr>
          <p:cNvPr id="898" name="TextBox 341">
            <a:extLst>
              <a:ext uri="{FF2B5EF4-FFF2-40B4-BE49-F238E27FC236}">
                <a16:creationId xmlns:a16="http://schemas.microsoft.com/office/drawing/2014/main" id="{750FC512-E451-42A4-A8D3-7CE425B7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129" y="8498049"/>
            <a:ext cx="543768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White blood cells</a:t>
            </a:r>
          </a:p>
        </p:txBody>
      </p:sp>
      <p:pic>
        <p:nvPicPr>
          <p:cNvPr id="900" name="Picture 899"/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67" y="8778055"/>
            <a:ext cx="274131" cy="1637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513003" y="8616475"/>
            <a:ext cx="494544" cy="286661"/>
          </a:xfrm>
          <a:prstGeom prst="rect">
            <a:avLst/>
          </a:prstGeom>
        </p:spPr>
      </p:pic>
      <p:pic>
        <p:nvPicPr>
          <p:cNvPr id="902" name="Picture 901"/>
          <p:cNvPicPr>
            <a:picLocks noChangeAspect="1" noChangeArrowheads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34" y="8746208"/>
            <a:ext cx="286418" cy="2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" name="Picture 902">
            <a:extLst>
              <a:ext uri="{FF2B5EF4-FFF2-40B4-BE49-F238E27FC236}">
                <a16:creationId xmlns:a16="http://schemas.microsoft.com/office/drawing/2014/main" id="{F6CEC213-8605-4898-A140-4F391D86CFAF}"/>
              </a:ext>
            </a:extLst>
          </p:cNvPr>
          <p:cNvPicPr>
            <a:picLocks noChangeAspect="1"/>
          </p:cNvPicPr>
          <p:nvPr/>
        </p:nvPicPr>
        <p:blipFill>
          <a:blip r:embed="rId10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593">
            <a:off x="2855263" y="7674155"/>
            <a:ext cx="272840" cy="385849"/>
          </a:xfrm>
          <a:prstGeom prst="rect">
            <a:avLst/>
          </a:prstGeom>
        </p:spPr>
      </p:pic>
      <p:pic>
        <p:nvPicPr>
          <p:cNvPr id="904" name="Picture 903">
            <a:extLst>
              <a:ext uri="{FF2B5EF4-FFF2-40B4-BE49-F238E27FC236}">
                <a16:creationId xmlns:a16="http://schemas.microsoft.com/office/drawing/2014/main" id="{B9F24FE4-55BA-4E22-A7DE-B79DDA9C559E}"/>
              </a:ext>
            </a:extLst>
          </p:cNvPr>
          <p:cNvPicPr>
            <a:picLocks noChangeAspect="1"/>
          </p:cNvPicPr>
          <p:nvPr/>
        </p:nvPicPr>
        <p:blipFill>
          <a:blip r:embed="rId10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84" y="7715354"/>
            <a:ext cx="291213" cy="266034"/>
          </a:xfrm>
          <a:prstGeom prst="rect">
            <a:avLst/>
          </a:prstGeom>
        </p:spPr>
      </p:pic>
      <p:sp>
        <p:nvSpPr>
          <p:cNvPr id="746" name="TextBox 316">
            <a:extLst>
              <a:ext uri="{FF2B5EF4-FFF2-40B4-BE49-F238E27FC236}">
                <a16:creationId xmlns:a16="http://schemas.microsoft.com/office/drawing/2014/main" id="{C18537EC-9B92-4FB0-B4CA-18389EA0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739" y="7744851"/>
            <a:ext cx="46658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581" dirty="0">
                <a:solidFill>
                  <a:srgbClr val="FF0000"/>
                </a:solidFill>
              </a:rPr>
              <a:t>Plant </a:t>
            </a:r>
            <a:r>
              <a:rPr lang="en-US" altLang="en-US" sz="581" dirty="0" err="1">
                <a:solidFill>
                  <a:srgbClr val="FF0000"/>
                </a:solidFill>
              </a:rPr>
              <a:t>defences</a:t>
            </a:r>
            <a:endParaRPr lang="en-US" altLang="en-US" sz="581" dirty="0">
              <a:solidFill>
                <a:srgbClr val="FF0000"/>
              </a:solidFill>
            </a:endParaRPr>
          </a:p>
        </p:txBody>
      </p:sp>
      <p:sp>
        <p:nvSpPr>
          <p:cNvPr id="905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517" y="6668252"/>
            <a:ext cx="699047" cy="2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798" b="1" dirty="0">
                <a:latin typeface="Arial" panose="020B0604020202020204" pitchFamily="34" charset="0"/>
              </a:rPr>
              <a:t>Digestion </a:t>
            </a:r>
            <a:endParaRPr lang="en-US" altLang="en-US" sz="798" b="1" dirty="0">
              <a:latin typeface="Arial" panose="020B0604020202020204" pitchFamily="34" charset="0"/>
            </a:endParaRPr>
          </a:p>
        </p:txBody>
      </p:sp>
      <p:sp>
        <p:nvSpPr>
          <p:cNvPr id="906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640" y="6680254"/>
            <a:ext cx="977494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71" b="1" dirty="0">
                <a:latin typeface="Arial" panose="020B0604020202020204" pitchFamily="34" charset="0"/>
              </a:rPr>
              <a:t>Respiration</a:t>
            </a:r>
            <a:endParaRPr lang="en-US" altLang="en-US" sz="871" b="1" dirty="0">
              <a:latin typeface="Arial" panose="020B0604020202020204" pitchFamily="34" charset="0"/>
            </a:endParaRPr>
          </a:p>
        </p:txBody>
      </p:sp>
      <p:sp>
        <p:nvSpPr>
          <p:cNvPr id="909" name="Rectangle 908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750900" y="3379258"/>
            <a:ext cx="3813885" cy="4723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910" name="Left Arrow 909"/>
          <p:cNvSpPr/>
          <p:nvPr/>
        </p:nvSpPr>
        <p:spPr>
          <a:xfrm rot="9359207">
            <a:off x="6103517" y="3206693"/>
            <a:ext cx="814703" cy="347715"/>
          </a:xfrm>
          <a:prstGeom prst="leftArrow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911" name="Left Arrow 910"/>
          <p:cNvSpPr/>
          <p:nvPr/>
        </p:nvSpPr>
        <p:spPr>
          <a:xfrm rot="10800000">
            <a:off x="6340253" y="3375766"/>
            <a:ext cx="836108" cy="347715"/>
          </a:xfrm>
          <a:prstGeom prst="leftArrow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912" name="Left Arrow 911"/>
          <p:cNvSpPr/>
          <p:nvPr/>
        </p:nvSpPr>
        <p:spPr>
          <a:xfrm rot="11132369">
            <a:off x="6263352" y="3612520"/>
            <a:ext cx="730032" cy="347715"/>
          </a:xfrm>
          <a:prstGeom prst="leftArrow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5514233" y="3015541"/>
            <a:ext cx="953663" cy="9469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4" dirty="0"/>
              <a:t>GCSE </a:t>
            </a:r>
            <a:r>
              <a:rPr lang="en-US" sz="1400" dirty="0"/>
              <a:t>exams</a:t>
            </a:r>
          </a:p>
        </p:txBody>
      </p:sp>
      <p:sp>
        <p:nvSpPr>
          <p:cNvPr id="914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562" y="2916522"/>
            <a:ext cx="1461719" cy="4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6" b="1" dirty="0"/>
              <a:t>A Level Sciences </a:t>
            </a:r>
            <a:r>
              <a:rPr lang="en-US" altLang="en-US" sz="726" dirty="0"/>
              <a:t>– Biology, Chemistry &amp; Physics </a:t>
            </a:r>
          </a:p>
          <a:p>
            <a:pPr eaLnBrk="1" hangingPunct="1"/>
            <a:r>
              <a:rPr lang="en-US" altLang="en-US" sz="726" dirty="0"/>
              <a:t>(</a:t>
            </a:r>
            <a:r>
              <a:rPr lang="en-US" altLang="en-US" sz="581" dirty="0"/>
              <a:t>Need grade 6 and grade 6 in </a:t>
            </a:r>
            <a:r>
              <a:rPr lang="en-US" altLang="en-US" sz="581" dirty="0" err="1"/>
              <a:t>Maths</a:t>
            </a:r>
            <a:r>
              <a:rPr lang="en-US" altLang="en-US" sz="581" dirty="0"/>
              <a:t>)</a:t>
            </a:r>
          </a:p>
        </p:txBody>
      </p:sp>
      <p:sp>
        <p:nvSpPr>
          <p:cNvPr id="915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886" y="3356690"/>
            <a:ext cx="777844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6" b="1" dirty="0"/>
              <a:t>Applied Science A Level</a:t>
            </a:r>
            <a:endParaRPr lang="en-US" altLang="en-US" sz="726" dirty="0"/>
          </a:p>
        </p:txBody>
      </p:sp>
      <p:sp>
        <p:nvSpPr>
          <p:cNvPr id="916" name="TextBox 234">
            <a:extLst>
              <a:ext uri="{FF2B5EF4-FFF2-40B4-BE49-F238E27FC236}">
                <a16:creationId xmlns:a16="http://schemas.microsoft.com/office/drawing/2014/main" id="{E8BD77EC-F076-4C2B-9B61-5FBA708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565" y="3832637"/>
            <a:ext cx="1229978" cy="3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6" b="1" dirty="0"/>
              <a:t>Other post 16 options </a:t>
            </a:r>
            <a:r>
              <a:rPr lang="en-US" altLang="en-US" sz="581" dirty="0"/>
              <a:t>Apprenticeships, college, other A level subjects)</a:t>
            </a:r>
          </a:p>
        </p:txBody>
      </p:sp>
      <p:pic>
        <p:nvPicPr>
          <p:cNvPr id="917" name="Picture 916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 flipH="1">
            <a:off x="6365610" y="2976867"/>
            <a:ext cx="305764" cy="252525"/>
          </a:xfrm>
          <a:prstGeom prst="rect">
            <a:avLst/>
          </a:prstGeom>
        </p:spPr>
      </p:pic>
      <p:pic>
        <p:nvPicPr>
          <p:cNvPr id="918" name="Picture 917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942615" y="2832424"/>
            <a:ext cx="271798" cy="283968"/>
          </a:xfrm>
          <a:prstGeom prst="rect">
            <a:avLst/>
          </a:prstGeom>
        </p:spPr>
      </p:pic>
      <p:pic>
        <p:nvPicPr>
          <p:cNvPr id="919" name="Picture 918" descr="A close up of a logo&#10;&#10;Description automatically generated">
            <a:extLst>
              <a:ext uri="{FF2B5EF4-FFF2-40B4-BE49-F238E27FC236}">
                <a16:creationId xmlns:a16="http://schemas.microsoft.com/office/drawing/2014/main" id="{F9BE2DC0-B725-4B27-B8FD-73102A632EA4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9" y="7361572"/>
            <a:ext cx="247836" cy="247836"/>
          </a:xfrm>
          <a:prstGeom prst="rect">
            <a:avLst/>
          </a:prstGeom>
        </p:spPr>
      </p:pic>
      <p:sp>
        <p:nvSpPr>
          <p:cNvPr id="920" name="Block Arc 91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16200000" flipH="1">
            <a:off x="1732144" y="3575455"/>
            <a:ext cx="2065629" cy="170810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>
              <a:solidFill>
                <a:schemeClr val="tx1"/>
              </a:solidFill>
            </a:endParaRPr>
          </a:p>
        </p:txBody>
      </p:sp>
      <p:sp>
        <p:nvSpPr>
          <p:cNvPr id="921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145" y="6698570"/>
            <a:ext cx="1157664" cy="2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Ecosystems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922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913" y="6692277"/>
            <a:ext cx="1157664" cy="2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016" b="1" dirty="0">
                <a:latin typeface="Arial" panose="020B0604020202020204" pitchFamily="34" charset="0"/>
              </a:rPr>
              <a:t>Homeostasis</a:t>
            </a:r>
            <a:endParaRPr lang="en-US" altLang="en-US" sz="1016" b="1" dirty="0">
              <a:latin typeface="Arial" panose="020B0604020202020204" pitchFamily="34" charset="0"/>
            </a:endParaRPr>
          </a:p>
        </p:txBody>
      </p:sp>
      <p:sp>
        <p:nvSpPr>
          <p:cNvPr id="923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57" y="5110190"/>
            <a:ext cx="1157664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161" b="1" dirty="0">
                <a:latin typeface="Arial" panose="020B0604020202020204" pitchFamily="34" charset="0"/>
              </a:rPr>
              <a:t>Hormones</a:t>
            </a:r>
            <a:endParaRPr lang="en-US" altLang="en-US" sz="1161" b="1" dirty="0">
              <a:latin typeface="Arial" panose="020B0604020202020204" pitchFamily="34" charset="0"/>
            </a:endParaRPr>
          </a:p>
        </p:txBody>
      </p:sp>
      <p:sp>
        <p:nvSpPr>
          <p:cNvPr id="924" name="TextBox 52">
            <a:extLst>
              <a:ext uri="{FF2B5EF4-FFF2-40B4-BE49-F238E27FC236}">
                <a16:creationId xmlns:a16="http://schemas.microsoft.com/office/drawing/2014/main" id="{AB0ED535-E4D3-48F3-9515-D5CC156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821" y="5805885"/>
            <a:ext cx="690269" cy="4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6" b="1" dirty="0">
                <a:latin typeface="Arial" panose="020B0604020202020204" pitchFamily="34" charset="0"/>
              </a:rPr>
              <a:t>Energy</a:t>
            </a:r>
          </a:p>
          <a:p>
            <a:pPr algn="ctr" eaLnBrk="1" hangingPunct="1"/>
            <a:r>
              <a:rPr lang="en-US" altLang="en-US" sz="726" b="1" dirty="0">
                <a:latin typeface="Arial" panose="020B0604020202020204" pitchFamily="34" charset="0"/>
              </a:rPr>
              <a:t> in </a:t>
            </a:r>
          </a:p>
          <a:p>
            <a:pPr algn="ctr" eaLnBrk="1" hangingPunct="1"/>
            <a:r>
              <a:rPr lang="en-US" altLang="en-US" sz="581" b="1" dirty="0">
                <a:latin typeface="Arial" panose="020B0604020202020204" pitchFamily="34" charset="0"/>
              </a:rPr>
              <a:t>Ecosystems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92364" y="5137263"/>
            <a:ext cx="1157689" cy="270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61" b="1" dirty="0">
                <a:latin typeface="Arial" panose="020B0604020202020204" pitchFamily="34" charset="0"/>
              </a:rPr>
              <a:t>Sustainability</a:t>
            </a:r>
          </a:p>
        </p:txBody>
      </p:sp>
      <p:sp>
        <p:nvSpPr>
          <p:cNvPr id="47" name="Rectangle 46"/>
          <p:cNvSpPr/>
          <p:nvPr/>
        </p:nvSpPr>
        <p:spPr>
          <a:xfrm rot="4411829">
            <a:off x="1801479" y="4316593"/>
            <a:ext cx="784958" cy="284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47" dirty="0"/>
              <a:t>Genetics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80826" y="3438185"/>
            <a:ext cx="793422" cy="284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47" dirty="0"/>
              <a:t>Evolution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03095" y="3451167"/>
            <a:ext cx="421910" cy="284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47" dirty="0"/>
              <a:t>GM</a:t>
            </a:r>
          </a:p>
        </p:txBody>
      </p:sp>
      <p:sp>
        <p:nvSpPr>
          <p:cNvPr id="926" name="Rectangle 925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3248917" y="3373962"/>
            <a:ext cx="58754" cy="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4793476" y="3366224"/>
            <a:ext cx="58754" cy="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6200000" flipH="1">
            <a:off x="2403565" y="5182072"/>
            <a:ext cx="571979" cy="6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929" name="Rectangle 928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3918813" y="4150963"/>
            <a:ext cx="58754" cy="4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sp>
        <p:nvSpPr>
          <p:cNvPr id="476" name="TextBox 356">
            <a:extLst>
              <a:ext uri="{FF2B5EF4-FFF2-40B4-BE49-F238E27FC236}">
                <a16:creationId xmlns:a16="http://schemas.microsoft.com/office/drawing/2014/main" id="{6B4240DC-BD14-4171-9E5F-0A17DFCD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40" y="6433018"/>
            <a:ext cx="604518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Deforestation</a:t>
            </a:r>
          </a:p>
        </p:txBody>
      </p:sp>
      <p:sp>
        <p:nvSpPr>
          <p:cNvPr id="480" name="TextBox 356">
            <a:extLst>
              <a:ext uri="{FF2B5EF4-FFF2-40B4-BE49-F238E27FC236}">
                <a16:creationId xmlns:a16="http://schemas.microsoft.com/office/drawing/2014/main" id="{6B4240DC-BD14-4171-9E5F-0A17DFCD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370" y="7033002"/>
            <a:ext cx="493034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Global warming</a:t>
            </a:r>
          </a:p>
        </p:txBody>
      </p:sp>
      <p:sp>
        <p:nvSpPr>
          <p:cNvPr id="491" name="Oval 490"/>
          <p:cNvSpPr/>
          <p:nvPr/>
        </p:nvSpPr>
        <p:spPr>
          <a:xfrm>
            <a:off x="5268462" y="7201999"/>
            <a:ext cx="279463" cy="265967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5"/>
          </a:p>
        </p:txBody>
      </p:sp>
      <p:pic>
        <p:nvPicPr>
          <p:cNvPr id="500" name="Picture 5"/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2" y="7230879"/>
            <a:ext cx="156517" cy="2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" name="Picture 3">
            <a:extLst>
              <a:ext uri="{FF2B5EF4-FFF2-40B4-BE49-F238E27FC236}">
                <a16:creationId xmlns:a16="http://schemas.microsoft.com/office/drawing/2014/main" id="{C5DC8805-E887-4BFF-84CE-4AD0E122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7617" r="64043" b="41016"/>
          <a:stretch>
            <a:fillRect/>
          </a:stretch>
        </p:blipFill>
        <p:spPr bwMode="auto">
          <a:xfrm>
            <a:off x="5780817" y="7231702"/>
            <a:ext cx="301465" cy="2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4358063" y="6157379"/>
            <a:ext cx="272016" cy="264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3907330" y="6150935"/>
            <a:ext cx="285122" cy="269323"/>
          </a:xfrm>
          <a:prstGeom prst="rect">
            <a:avLst/>
          </a:prstGeom>
        </p:spPr>
      </p:pic>
      <p:pic>
        <p:nvPicPr>
          <p:cNvPr id="508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10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42" y="4584306"/>
            <a:ext cx="247465" cy="21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" name="TextBox 202">
            <a:extLst>
              <a:ext uri="{FF2B5EF4-FFF2-40B4-BE49-F238E27FC236}">
                <a16:creationId xmlns:a16="http://schemas.microsoft.com/office/drawing/2014/main" id="{19B502EE-0E2B-432F-9DA8-082D8B40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729" y="6454418"/>
            <a:ext cx="616348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Classification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7691120" y="5192760"/>
            <a:ext cx="353245" cy="309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984033" y="7242053"/>
            <a:ext cx="215616" cy="202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4232746" y="7247605"/>
            <a:ext cx="283463" cy="222903"/>
          </a:xfrm>
          <a:prstGeom prst="rect">
            <a:avLst/>
          </a:prstGeom>
        </p:spPr>
      </p:pic>
      <p:sp>
        <p:nvSpPr>
          <p:cNvPr id="512" name="TextBox 242">
            <a:extLst>
              <a:ext uri="{FF2B5EF4-FFF2-40B4-BE49-F238E27FC236}">
                <a16:creationId xmlns:a16="http://schemas.microsoft.com/office/drawing/2014/main" id="{0E4AB9E3-FD73-4360-AA1B-40A04425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480" y="6345304"/>
            <a:ext cx="54229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Digestive system</a:t>
            </a:r>
          </a:p>
        </p:txBody>
      </p:sp>
      <p:sp>
        <p:nvSpPr>
          <p:cNvPr id="513" name="TextBox 242">
            <a:extLst>
              <a:ext uri="{FF2B5EF4-FFF2-40B4-BE49-F238E27FC236}">
                <a16:creationId xmlns:a16="http://schemas.microsoft.com/office/drawing/2014/main" id="{0E4AB9E3-FD73-4360-AA1B-40A04425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118" y="6439399"/>
            <a:ext cx="555197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Metabolism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370582" y="6906729"/>
            <a:ext cx="694902" cy="122181"/>
          </a:xfrm>
          <a:prstGeom prst="rect">
            <a:avLst/>
          </a:prstGeom>
        </p:spPr>
      </p:pic>
      <p:pic>
        <p:nvPicPr>
          <p:cNvPr id="528" name="Picture 2"/>
          <p:cNvPicPr>
            <a:picLocks noChangeAspect="1"/>
          </p:cNvPicPr>
          <p:nvPr/>
        </p:nvPicPr>
        <p:blipFill>
          <a:blip r:embed="rId1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6" r="30869"/>
          <a:stretch>
            <a:fillRect/>
          </a:stretch>
        </p:blipFill>
        <p:spPr bwMode="auto">
          <a:xfrm>
            <a:off x="1765686" y="6175568"/>
            <a:ext cx="369112" cy="3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5" name="Picture 37"/>
          <p:cNvPicPr>
            <a:picLocks noChangeAspect="1"/>
          </p:cNvPicPr>
          <p:nvPr/>
        </p:nvPicPr>
        <p:blipFill>
          <a:blip r:embed="rId1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5"/>
          <a:stretch>
            <a:fillRect/>
          </a:stretch>
        </p:blipFill>
        <p:spPr bwMode="auto">
          <a:xfrm>
            <a:off x="2106518" y="6160942"/>
            <a:ext cx="377152" cy="3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" name="Picture 560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 rot="12915156">
            <a:off x="2599137" y="6141659"/>
            <a:ext cx="232215" cy="205342"/>
          </a:xfrm>
          <a:prstGeom prst="rect">
            <a:avLst/>
          </a:prstGeom>
        </p:spPr>
      </p:pic>
      <p:pic>
        <p:nvPicPr>
          <p:cNvPr id="569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1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48" y="6055098"/>
            <a:ext cx="228977" cy="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1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07" y="7208944"/>
            <a:ext cx="200251" cy="26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3391748" y="6228903"/>
            <a:ext cx="419561" cy="229907"/>
          </a:xfrm>
          <a:prstGeom prst="rect">
            <a:avLst/>
          </a:prstGeom>
        </p:spPr>
      </p:pic>
      <p:pic>
        <p:nvPicPr>
          <p:cNvPr id="583" name="Picture 95">
            <a:extLst>
              <a:ext uri="{FF2B5EF4-FFF2-40B4-BE49-F238E27FC236}">
                <a16:creationId xmlns:a16="http://schemas.microsoft.com/office/drawing/2014/main" id="{DD5A5C11-2C26-4179-A0E9-618303724EB9}"/>
              </a:ext>
            </a:extLst>
          </p:cNvPr>
          <p:cNvPicPr>
            <a:picLocks noChangeAspect="1"/>
          </p:cNvPicPr>
          <p:nvPr/>
        </p:nvPicPr>
        <p:blipFill>
          <a:blip r:embed="rId11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38" y="7299895"/>
            <a:ext cx="183809" cy="1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032" y="7048627"/>
            <a:ext cx="758050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Structure &amp; function of the nervous system</a:t>
            </a:r>
          </a:p>
        </p:txBody>
      </p:sp>
      <p:pic>
        <p:nvPicPr>
          <p:cNvPr id="586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726">
            <a:off x="6626447" y="7327954"/>
            <a:ext cx="231362" cy="28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1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14" y="9290091"/>
            <a:ext cx="228977" cy="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88" y="7035500"/>
            <a:ext cx="54418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Structure of the eye</a:t>
            </a:r>
          </a:p>
        </p:txBody>
      </p:sp>
      <p:pic>
        <p:nvPicPr>
          <p:cNvPr id="591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12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33" y="7261098"/>
            <a:ext cx="320271" cy="1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805" y="6524926"/>
            <a:ext cx="779678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Thermoregulation</a:t>
            </a:r>
          </a:p>
        </p:txBody>
      </p:sp>
      <p:pic>
        <p:nvPicPr>
          <p:cNvPr id="603" name="Picture 602"/>
          <p:cNvPicPr/>
          <p:nvPr/>
        </p:nvPicPr>
        <p:blipFill>
          <a:blip r:embed="rId121"/>
          <a:stretch>
            <a:fillRect/>
          </a:stretch>
        </p:blipFill>
        <p:spPr>
          <a:xfrm>
            <a:off x="5254063" y="6141566"/>
            <a:ext cx="398931" cy="356717"/>
          </a:xfrm>
          <a:prstGeom prst="rect">
            <a:avLst/>
          </a:prstGeom>
        </p:spPr>
      </p:pic>
      <p:sp>
        <p:nvSpPr>
          <p:cNvPr id="604" name="Rectangle 603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 rot="16200000">
            <a:off x="7502505" y="6095643"/>
            <a:ext cx="49687" cy="60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247"/>
          </a:p>
        </p:txBody>
      </p:sp>
      <p:pic>
        <p:nvPicPr>
          <p:cNvPr id="823" name="Picture 42">
            <a:extLst>
              <a:ext uri="{FF2B5EF4-FFF2-40B4-BE49-F238E27FC236}">
                <a16:creationId xmlns:a16="http://schemas.microsoft.com/office/drawing/2014/main" id="{ADF5DE64-11C6-458E-8E51-6CA72246BE7F}"/>
              </a:ext>
            </a:extLst>
          </p:cNvPr>
          <p:cNvPicPr>
            <a:picLocks noChangeAspect="1"/>
          </p:cNvPicPr>
          <p:nvPr/>
        </p:nvPicPr>
        <p:blipFill>
          <a:blip r:embed="rId12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7527">
            <a:off x="6995181" y="5773777"/>
            <a:ext cx="173011" cy="19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3" name="TextBox 206">
            <a:extLst>
              <a:ext uri="{FF2B5EF4-FFF2-40B4-BE49-F238E27FC236}">
                <a16:creationId xmlns:a16="http://schemas.microsoft.com/office/drawing/2014/main" id="{F19092A8-5C38-4157-8A18-00E1D255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92" y="5660813"/>
            <a:ext cx="683811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Decomposition</a:t>
            </a:r>
          </a:p>
        </p:txBody>
      </p:sp>
      <p:pic>
        <p:nvPicPr>
          <p:cNvPr id="607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12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74" y="5551655"/>
            <a:ext cx="383618" cy="3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" name="TextBox 356">
            <a:extLst>
              <a:ext uri="{FF2B5EF4-FFF2-40B4-BE49-F238E27FC236}">
                <a16:creationId xmlns:a16="http://schemas.microsoft.com/office/drawing/2014/main" id="{39E0D5F5-B6BE-46FB-84C6-2CB02F35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584" y="5840138"/>
            <a:ext cx="53916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Pyramids of Biomass</a:t>
            </a:r>
          </a:p>
        </p:txBody>
      </p:sp>
      <p:sp>
        <p:nvSpPr>
          <p:cNvPr id="802" name="TextBox 356">
            <a:extLst>
              <a:ext uri="{FF2B5EF4-FFF2-40B4-BE49-F238E27FC236}">
                <a16:creationId xmlns:a16="http://schemas.microsoft.com/office/drawing/2014/main" id="{39E0D5F5-B6BE-46FB-84C6-2CB02F35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748" y="5446894"/>
            <a:ext cx="69026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How materials are cycled</a:t>
            </a:r>
          </a:p>
        </p:txBody>
      </p:sp>
      <p:sp>
        <p:nvSpPr>
          <p:cNvPr id="609" name="TextBox 356">
            <a:extLst>
              <a:ext uri="{FF2B5EF4-FFF2-40B4-BE49-F238E27FC236}">
                <a16:creationId xmlns:a16="http://schemas.microsoft.com/office/drawing/2014/main" id="{39E0D5F5-B6BE-46FB-84C6-2CB02F35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910" y="5968050"/>
            <a:ext cx="53916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Trophic levels</a:t>
            </a:r>
          </a:p>
        </p:txBody>
      </p:sp>
      <p:sp>
        <p:nvSpPr>
          <p:cNvPr id="610" name="TextBox 356">
            <a:extLst>
              <a:ext uri="{FF2B5EF4-FFF2-40B4-BE49-F238E27FC236}">
                <a16:creationId xmlns:a16="http://schemas.microsoft.com/office/drawing/2014/main" id="{39E0D5F5-B6BE-46FB-84C6-2CB02F35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302" y="6057765"/>
            <a:ext cx="596405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Levels of </a:t>
            </a:r>
            <a:r>
              <a:rPr lang="en-US" altLang="en-US" sz="581" dirty="0" err="1"/>
              <a:t>organisation</a:t>
            </a:r>
            <a:endParaRPr lang="en-US" altLang="en-US" sz="581" dirty="0"/>
          </a:p>
        </p:txBody>
      </p:sp>
      <p:pic>
        <p:nvPicPr>
          <p:cNvPr id="611" name="Picture 610"/>
          <p:cNvPicPr/>
          <p:nvPr/>
        </p:nvPicPr>
        <p:blipFill>
          <a:blip r:embed="rId124"/>
          <a:stretch>
            <a:fillRect/>
          </a:stretch>
        </p:blipFill>
        <p:spPr>
          <a:xfrm>
            <a:off x="3625799" y="10910929"/>
            <a:ext cx="273190" cy="246097"/>
          </a:xfrm>
          <a:prstGeom prst="rect">
            <a:avLst/>
          </a:prstGeom>
        </p:spPr>
      </p:pic>
      <p:pic>
        <p:nvPicPr>
          <p:cNvPr id="612" name="Picture 611"/>
          <p:cNvPicPr/>
          <p:nvPr/>
        </p:nvPicPr>
        <p:blipFill>
          <a:blip r:embed="rId125"/>
          <a:stretch>
            <a:fillRect/>
          </a:stretch>
        </p:blipFill>
        <p:spPr>
          <a:xfrm>
            <a:off x="6527201" y="5903451"/>
            <a:ext cx="479624" cy="306285"/>
          </a:xfrm>
          <a:prstGeom prst="rect">
            <a:avLst/>
          </a:prstGeom>
        </p:spPr>
      </p:pic>
      <p:pic>
        <p:nvPicPr>
          <p:cNvPr id="613" name="Picture 612"/>
          <p:cNvPicPr/>
          <p:nvPr/>
        </p:nvPicPr>
        <p:blipFill>
          <a:blip r:embed="rId126"/>
          <a:stretch>
            <a:fillRect/>
          </a:stretch>
        </p:blipFill>
        <p:spPr>
          <a:xfrm>
            <a:off x="4388879" y="3951605"/>
            <a:ext cx="357327" cy="332357"/>
          </a:xfrm>
          <a:prstGeom prst="rect">
            <a:avLst/>
          </a:prstGeom>
        </p:spPr>
      </p:pic>
      <p:sp>
        <p:nvSpPr>
          <p:cNvPr id="614" name="TextBox 356">
            <a:extLst>
              <a:ext uri="{FF2B5EF4-FFF2-40B4-BE49-F238E27FC236}">
                <a16:creationId xmlns:a16="http://schemas.microsoft.com/office/drawing/2014/main" id="{39E0D5F5-B6BE-46FB-84C6-2CB02F35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007" y="4961015"/>
            <a:ext cx="653147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Environmental change</a:t>
            </a:r>
          </a:p>
        </p:txBody>
      </p:sp>
      <p:pic>
        <p:nvPicPr>
          <p:cNvPr id="617" name="Picture 616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7386701" y="4756212"/>
            <a:ext cx="265525" cy="225950"/>
          </a:xfrm>
          <a:prstGeom prst="rect">
            <a:avLst/>
          </a:prstGeom>
        </p:spPr>
      </p:pic>
      <p:pic>
        <p:nvPicPr>
          <p:cNvPr id="619" name="Picture 618"/>
          <p:cNvPicPr/>
          <p:nvPr/>
        </p:nvPicPr>
        <p:blipFill>
          <a:blip r:embed="rId124"/>
          <a:stretch>
            <a:fillRect/>
          </a:stretch>
        </p:blipFill>
        <p:spPr>
          <a:xfrm>
            <a:off x="7640889" y="4752933"/>
            <a:ext cx="273190" cy="2460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404343" y="199289"/>
            <a:ext cx="2539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gent Orange" panose="00000400000000000000" pitchFamily="2" charset="0"/>
              </a:rPr>
              <a:t>BIOLOGY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gent Orange" panose="000004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5229494" y="1445053"/>
            <a:ext cx="217211" cy="2145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6555946" y="1443442"/>
            <a:ext cx="417487" cy="1766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3055085" y="10431122"/>
            <a:ext cx="299743" cy="2473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3599851" y="2461838"/>
            <a:ext cx="454205" cy="2701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5956876" y="1444122"/>
            <a:ext cx="290840" cy="240442"/>
          </a:xfrm>
          <a:prstGeom prst="rect">
            <a:avLst/>
          </a:prstGeom>
        </p:spPr>
      </p:pic>
      <p:sp>
        <p:nvSpPr>
          <p:cNvPr id="620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525" y="5452356"/>
            <a:ext cx="640756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Contraception</a:t>
            </a:r>
          </a:p>
        </p:txBody>
      </p:sp>
      <p:pic>
        <p:nvPicPr>
          <p:cNvPr id="62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13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69" y="5590138"/>
            <a:ext cx="247086" cy="2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1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5882311" y="4539750"/>
            <a:ext cx="305294" cy="3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34" y="4778776"/>
            <a:ext cx="73484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Controlling blood glucose</a:t>
            </a:r>
          </a:p>
        </p:txBody>
      </p:sp>
      <p:sp>
        <p:nvSpPr>
          <p:cNvPr id="629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98" y="4767972"/>
            <a:ext cx="58289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Uses of Pant hormones</a:t>
            </a:r>
          </a:p>
        </p:txBody>
      </p:sp>
      <p:sp>
        <p:nvSpPr>
          <p:cNvPr id="634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600" y="5443577"/>
            <a:ext cx="503446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Infertility</a:t>
            </a:r>
          </a:p>
        </p:txBody>
      </p:sp>
      <p:pic>
        <p:nvPicPr>
          <p:cNvPr id="63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4" y="6858286"/>
            <a:ext cx="376721" cy="3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13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3" y="9027023"/>
            <a:ext cx="417734" cy="2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" name="Picture 518">
            <a:extLst>
              <a:ext uri="{FF2B5EF4-FFF2-40B4-BE49-F238E27FC236}">
                <a16:creationId xmlns:a16="http://schemas.microsoft.com/office/drawing/2014/main" id="{058E4306-185B-44BE-94C4-31B39F510579}"/>
              </a:ext>
            </a:extLst>
          </p:cNvPr>
          <p:cNvPicPr>
            <a:picLocks noChangeAspect="1"/>
          </p:cNvPicPr>
          <p:nvPr/>
        </p:nvPicPr>
        <p:blipFill>
          <a:blip r:embed="rId13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0" y="10420253"/>
            <a:ext cx="180872" cy="2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8" name="Picture 519">
            <a:extLst>
              <a:ext uri="{FF2B5EF4-FFF2-40B4-BE49-F238E27FC236}">
                <a16:creationId xmlns:a16="http://schemas.microsoft.com/office/drawing/2014/main" id="{22E1EFCE-4478-44B9-8442-F2D74D0EA601}"/>
              </a:ext>
            </a:extLst>
          </p:cNvPr>
          <p:cNvPicPr>
            <a:picLocks noChangeAspect="1"/>
          </p:cNvPicPr>
          <p:nvPr/>
        </p:nvPicPr>
        <p:blipFill>
          <a:blip r:embed="rId13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72" y="10777872"/>
            <a:ext cx="153223" cy="2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4906048" y="4417123"/>
            <a:ext cx="342430" cy="448874"/>
          </a:xfrm>
          <a:prstGeom prst="rect">
            <a:avLst/>
          </a:prstGeom>
        </p:spPr>
      </p:pic>
      <p:pic>
        <p:nvPicPr>
          <p:cNvPr id="639" name="Picture 11">
            <a:extLst>
              <a:ext uri="{FF2B5EF4-FFF2-40B4-BE49-F238E27FC236}">
                <a16:creationId xmlns:a16="http://schemas.microsoft.com/office/drawing/2014/main" id="{AE4CFAA7-B72D-4853-B613-1E21BEBAB2A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11" y="4266941"/>
            <a:ext cx="316412" cy="23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" name="Picture 639"/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23" y="4545158"/>
            <a:ext cx="332283" cy="1919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395903" y="6208774"/>
            <a:ext cx="290654" cy="316490"/>
          </a:xfrm>
          <a:prstGeom prst="rect">
            <a:avLst/>
          </a:prstGeom>
        </p:spPr>
      </p:pic>
      <p:sp>
        <p:nvSpPr>
          <p:cNvPr id="641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64" y="6764436"/>
            <a:ext cx="690079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The Brain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4283568" y="4502335"/>
            <a:ext cx="296564" cy="3048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4239684" y="5658549"/>
            <a:ext cx="333479" cy="242052"/>
          </a:xfrm>
          <a:prstGeom prst="rect">
            <a:avLst/>
          </a:prstGeom>
        </p:spPr>
      </p:pic>
      <p:sp>
        <p:nvSpPr>
          <p:cNvPr id="64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783" y="4778555"/>
            <a:ext cx="641693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Farming techniques</a:t>
            </a:r>
          </a:p>
        </p:txBody>
      </p:sp>
      <p:pic>
        <p:nvPicPr>
          <p:cNvPr id="670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14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93" y="4623969"/>
            <a:ext cx="263676" cy="17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1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631" y="4782685"/>
            <a:ext cx="641693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Sustainable fisheries</a:t>
            </a:r>
          </a:p>
        </p:txBody>
      </p:sp>
      <p:sp>
        <p:nvSpPr>
          <p:cNvPr id="672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777" y="5454683"/>
            <a:ext cx="629020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Factors affecting food security </a:t>
            </a:r>
          </a:p>
        </p:txBody>
      </p:sp>
      <p:sp>
        <p:nvSpPr>
          <p:cNvPr id="673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489" y="5465005"/>
            <a:ext cx="629020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Sustainable food production </a:t>
            </a:r>
          </a:p>
        </p:txBody>
      </p:sp>
      <p:pic>
        <p:nvPicPr>
          <p:cNvPr id="674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14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50" y="5576409"/>
            <a:ext cx="236205" cy="4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106" y="4612963"/>
            <a:ext cx="675596" cy="3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DNA structure</a:t>
            </a:r>
          </a:p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&amp; protein synthesis</a:t>
            </a:r>
          </a:p>
        </p:txBody>
      </p:sp>
      <p:sp>
        <p:nvSpPr>
          <p:cNvPr id="699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088" y="4087380"/>
            <a:ext cx="633629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DNA and the genome</a:t>
            </a:r>
          </a:p>
        </p:txBody>
      </p:sp>
      <p:pic>
        <p:nvPicPr>
          <p:cNvPr id="703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1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79" y="3396039"/>
            <a:ext cx="435486" cy="3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936" y="3774370"/>
            <a:ext cx="615196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Genetic inheritance</a:t>
            </a:r>
          </a:p>
        </p:txBody>
      </p:sp>
      <p:sp>
        <p:nvSpPr>
          <p:cNvPr id="709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252" y="3243380"/>
            <a:ext cx="615196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Inherited disorders</a:t>
            </a:r>
          </a:p>
        </p:txBody>
      </p:sp>
      <p:sp>
        <p:nvSpPr>
          <p:cNvPr id="722" name="TextBox 336">
            <a:extLst>
              <a:ext uri="{FF2B5EF4-FFF2-40B4-BE49-F238E27FC236}">
                <a16:creationId xmlns:a16="http://schemas.microsoft.com/office/drawing/2014/main" id="{51A42020-9117-42D3-9DE9-869D775D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097" y="5044694"/>
            <a:ext cx="710941" cy="4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Advantages &amp; disadvantages of sexual &amp; asexual reproduction</a:t>
            </a:r>
          </a:p>
        </p:txBody>
      </p:sp>
      <p:sp>
        <p:nvSpPr>
          <p:cNvPr id="739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714" y="3144401"/>
            <a:ext cx="615196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Sex determination</a:t>
            </a:r>
          </a:p>
        </p:txBody>
      </p:sp>
      <p:sp>
        <p:nvSpPr>
          <p:cNvPr id="748" name="TextBox 208">
            <a:extLst>
              <a:ext uri="{FF2B5EF4-FFF2-40B4-BE49-F238E27FC236}">
                <a16:creationId xmlns:a16="http://schemas.microsoft.com/office/drawing/2014/main" id="{195DF702-1D3B-4DDB-98A7-54973EDF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637" y="4702210"/>
            <a:ext cx="558745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Meiosis</a:t>
            </a:r>
          </a:p>
        </p:txBody>
      </p:sp>
      <p:pic>
        <p:nvPicPr>
          <p:cNvPr id="782" name="Picture 56">
            <a:extLst>
              <a:ext uri="{FF2B5EF4-FFF2-40B4-BE49-F238E27FC236}">
                <a16:creationId xmlns:a16="http://schemas.microsoft.com/office/drawing/2014/main" id="{19DF4EF3-19CB-4E34-A877-3A130AC49418}"/>
              </a:ext>
            </a:extLst>
          </p:cNvPr>
          <p:cNvPicPr>
            <a:picLocks noChangeAspect="1"/>
          </p:cNvPicPr>
          <p:nvPr/>
        </p:nvPicPr>
        <p:blipFill>
          <a:blip r:embed="rId1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33" y="2824785"/>
            <a:ext cx="152304" cy="3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2669693" y="3880553"/>
            <a:ext cx="229079" cy="2258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4282778" y="2480684"/>
            <a:ext cx="214893" cy="2121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3311035" y="1449197"/>
            <a:ext cx="172715" cy="180708"/>
          </a:xfrm>
          <a:prstGeom prst="rect">
            <a:avLst/>
          </a:prstGeom>
        </p:spPr>
      </p:pic>
      <p:pic>
        <p:nvPicPr>
          <p:cNvPr id="837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14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89" y="3984541"/>
            <a:ext cx="291332" cy="2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15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93" y="2881222"/>
            <a:ext cx="311251" cy="3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475" y="3156037"/>
            <a:ext cx="58289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Genetic engineering</a:t>
            </a:r>
          </a:p>
        </p:txBody>
      </p:sp>
      <p:sp>
        <p:nvSpPr>
          <p:cNvPr id="842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456" y="3849566"/>
            <a:ext cx="582890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Cloning</a:t>
            </a:r>
          </a:p>
        </p:txBody>
      </p:sp>
      <p:sp>
        <p:nvSpPr>
          <p:cNvPr id="843" name="TextBox 231">
            <a:extLst>
              <a:ext uri="{FF2B5EF4-FFF2-40B4-BE49-F238E27FC236}">
                <a16:creationId xmlns:a16="http://schemas.microsoft.com/office/drawing/2014/main" id="{17D0B4DE-DA7B-47A9-8695-E41D274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70" y="3832728"/>
            <a:ext cx="582890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/>
              <a:t>Selective Breeding</a:t>
            </a:r>
          </a:p>
        </p:txBody>
      </p:sp>
      <p:pic>
        <p:nvPicPr>
          <p:cNvPr id="844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15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12" y="4050585"/>
            <a:ext cx="288350" cy="1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63" y="3028012"/>
            <a:ext cx="404329" cy="2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917" y="3859259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Fossils</a:t>
            </a:r>
          </a:p>
        </p:txBody>
      </p:sp>
      <p:pic>
        <p:nvPicPr>
          <p:cNvPr id="847" name="Picture 34">
            <a:extLst>
              <a:ext uri="{FF2B5EF4-FFF2-40B4-BE49-F238E27FC236}">
                <a16:creationId xmlns:a16="http://schemas.microsoft.com/office/drawing/2014/main" id="{854CE2BC-2457-4F3A-BD35-574FDF8D11C6}"/>
              </a:ext>
            </a:extLst>
          </p:cNvPr>
          <p:cNvPicPr>
            <a:picLocks noChangeAspect="1"/>
          </p:cNvPicPr>
          <p:nvPr/>
        </p:nvPicPr>
        <p:blipFill>
          <a:blip r:embed="rId6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07" y="4000139"/>
            <a:ext cx="239674" cy="2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280" y="3860371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Extinction</a:t>
            </a:r>
          </a:p>
        </p:txBody>
      </p:sp>
      <p:sp>
        <p:nvSpPr>
          <p:cNvPr id="849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16" y="3830121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Speciation</a:t>
            </a:r>
          </a:p>
        </p:txBody>
      </p:sp>
      <p:sp>
        <p:nvSpPr>
          <p:cNvPr id="859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793" y="3223731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Evolution</a:t>
            </a:r>
          </a:p>
        </p:txBody>
      </p:sp>
      <p:sp>
        <p:nvSpPr>
          <p:cNvPr id="893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883" y="3219542"/>
            <a:ext cx="612892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/>
              <a:t>Variation</a:t>
            </a:r>
          </a:p>
        </p:txBody>
      </p:sp>
      <p:sp>
        <p:nvSpPr>
          <p:cNvPr id="896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01" y="3168501"/>
            <a:ext cx="612892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81" dirty="0">
                <a:solidFill>
                  <a:srgbClr val="FF0000"/>
                </a:solidFill>
              </a:rPr>
              <a:t>Theory of Evolution</a:t>
            </a:r>
          </a:p>
        </p:txBody>
      </p:sp>
      <p:pic>
        <p:nvPicPr>
          <p:cNvPr id="897" name="Picture 124">
            <a:extLst>
              <a:ext uri="{FF2B5EF4-FFF2-40B4-BE49-F238E27FC236}">
                <a16:creationId xmlns:a16="http://schemas.microsoft.com/office/drawing/2014/main" id="{1A27EEEE-1924-4D10-9327-EB66F2CBE3C4}"/>
              </a:ext>
            </a:extLst>
          </p:cNvPr>
          <p:cNvPicPr>
            <a:picLocks noChangeAspect="1"/>
          </p:cNvPicPr>
          <p:nvPr/>
        </p:nvPicPr>
        <p:blipFill>
          <a:blip r:embed="rId15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74" y="3982729"/>
            <a:ext cx="300872" cy="2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7" name="Picture 906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4395129" y="2951248"/>
            <a:ext cx="213050" cy="2360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201570" y="3463070"/>
            <a:ext cx="360199" cy="354779"/>
          </a:xfrm>
          <a:prstGeom prst="rect">
            <a:avLst/>
          </a:prstGeom>
        </p:spPr>
      </p:pic>
      <p:pic>
        <p:nvPicPr>
          <p:cNvPr id="908" name="Picture 907" descr="A close up of a logo&#10;&#10;Description automatically generated">
            <a:extLst>
              <a:ext uri="{FF2B5EF4-FFF2-40B4-BE49-F238E27FC236}">
                <a16:creationId xmlns:a16="http://schemas.microsoft.com/office/drawing/2014/main" id="{F2767A5A-FFCC-4302-B8C4-9AE8ACD54893}"/>
              </a:ext>
            </a:extLst>
          </p:cNvPr>
          <p:cNvPicPr>
            <a:picLocks noChangeAspect="1"/>
          </p:cNvPicPr>
          <p:nvPr/>
        </p:nvPicPr>
        <p:blipFill>
          <a:blip r:embed="rId1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24" y="7200543"/>
            <a:ext cx="350804" cy="350804"/>
          </a:xfrm>
          <a:prstGeom prst="rect">
            <a:avLst/>
          </a:prstGeom>
        </p:spPr>
      </p:pic>
      <p:pic>
        <p:nvPicPr>
          <p:cNvPr id="925" name="Picture 924" descr="A close up of a logo&#10;&#10;Description automatically generated">
            <a:extLst>
              <a:ext uri="{FF2B5EF4-FFF2-40B4-BE49-F238E27FC236}">
                <a16:creationId xmlns:a16="http://schemas.microsoft.com/office/drawing/2014/main" id="{7C99AFFA-2649-4941-B7F5-49FE5BF05DC7}"/>
              </a:ext>
            </a:extLst>
          </p:cNvPr>
          <p:cNvPicPr>
            <a:picLocks noChangeAspect="1"/>
          </p:cNvPicPr>
          <p:nvPr/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51" y="6131329"/>
            <a:ext cx="441974" cy="44197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4688290" y="6226002"/>
            <a:ext cx="337473" cy="235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765561" y="8909889"/>
            <a:ext cx="451410" cy="228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43B00-5342-4ED3-97D4-1756A5F1B191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2056366" y="2857499"/>
            <a:ext cx="392235" cy="4372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C83F7E-0112-4934-8B83-5DDDA5145B7D}"/>
              </a:ext>
            </a:extLst>
          </p:cNvPr>
          <p:cNvSpPr/>
          <p:nvPr/>
        </p:nvSpPr>
        <p:spPr>
          <a:xfrm>
            <a:off x="1843409" y="2936682"/>
            <a:ext cx="32412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</a:t>
            </a:r>
          </a:p>
        </p:txBody>
      </p:sp>
      <p:sp>
        <p:nvSpPr>
          <p:cNvPr id="487" name="TextBox 52">
            <a:extLst>
              <a:ext uri="{FF2B5EF4-FFF2-40B4-BE49-F238E27FC236}">
                <a16:creationId xmlns:a16="http://schemas.microsoft.com/office/drawing/2014/main" id="{BB259AF5-14E5-4CD4-B719-9ABCD39B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364" y="5116212"/>
            <a:ext cx="1157664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161" b="1" dirty="0">
                <a:latin typeface="Arial" panose="020B0604020202020204" pitchFamily="34" charset="0"/>
              </a:rPr>
              <a:t>Hormones</a:t>
            </a:r>
            <a:endParaRPr lang="en-US" altLang="en-US" sz="1161" b="1" dirty="0">
              <a:latin typeface="Arial" panose="020B0604020202020204" pitchFamily="34" charset="0"/>
            </a:endParaRPr>
          </a:p>
        </p:txBody>
      </p:sp>
      <p:pic>
        <p:nvPicPr>
          <p:cNvPr id="477" name="Picture 476" descr="A close up of a logo&#10;&#10;Description automatically generated">
            <a:extLst>
              <a:ext uri="{FF2B5EF4-FFF2-40B4-BE49-F238E27FC236}">
                <a16:creationId xmlns:a16="http://schemas.microsoft.com/office/drawing/2014/main" id="{6AAEF79E-2A04-41DE-9157-2D6F082B9583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31" y="4782848"/>
            <a:ext cx="306588" cy="306588"/>
          </a:xfrm>
          <a:prstGeom prst="rect">
            <a:avLst/>
          </a:prstGeom>
        </p:spPr>
      </p:pic>
      <p:pic>
        <p:nvPicPr>
          <p:cNvPr id="485" name="Picture 57">
            <a:extLst>
              <a:ext uri="{FF2B5EF4-FFF2-40B4-BE49-F238E27FC236}">
                <a16:creationId xmlns:a16="http://schemas.microsoft.com/office/drawing/2014/main" id="{B28CEC95-02E5-4FC0-A72D-D92855621F4B}"/>
              </a:ext>
            </a:extLst>
          </p:cNvPr>
          <p:cNvPicPr>
            <a:picLocks noChangeAspect="1"/>
          </p:cNvPicPr>
          <p:nvPr/>
        </p:nvPicPr>
        <p:blipFill>
          <a:blip r:embed="rId15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99" y="10306022"/>
            <a:ext cx="311251" cy="3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BD45BA-FC82-4CE1-AD26-9FC252F8E572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3292009" y="2996219"/>
            <a:ext cx="424727" cy="214943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B2905504-FEAA-4227-9E68-A10D93019A8F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451615" y="5118178"/>
            <a:ext cx="163347" cy="205688"/>
          </a:xfrm>
          <a:prstGeom prst="rect">
            <a:avLst/>
          </a:prstGeom>
        </p:spPr>
      </p:pic>
      <p:sp>
        <p:nvSpPr>
          <p:cNvPr id="493" name="TextBox 259">
            <a:extLst>
              <a:ext uri="{FF2B5EF4-FFF2-40B4-BE49-F238E27FC236}">
                <a16:creationId xmlns:a16="http://schemas.microsoft.com/office/drawing/2014/main" id="{F69BECA7-DC95-4C5D-B3A4-FEB365B7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500" y="6901001"/>
            <a:ext cx="496331" cy="2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81" dirty="0">
                <a:solidFill>
                  <a:srgbClr val="FF0000"/>
                </a:solidFill>
              </a:rPr>
              <a:t>Eye problems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AC7EE-7610-4A35-8124-04011B9C4633}"/>
              </a:ext>
            </a:extLst>
      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7191846" y="7132519"/>
            <a:ext cx="332851" cy="132509"/>
          </a:xfrm>
          <a:prstGeom prst="rect">
            <a:avLst/>
          </a:prstGeom>
        </p:spPr>
      </p:pic>
      <p:pic>
        <p:nvPicPr>
          <p:cNvPr id="494" name="Graphic 15" descr="Head with gears">
            <a:extLst>
              <a:ext uri="{FF2B5EF4-FFF2-40B4-BE49-F238E27FC236}">
                <a16:creationId xmlns:a16="http://schemas.microsoft.com/office/drawing/2014/main" id="{23D91CFB-CA8F-46D9-B664-D540570128D2}"/>
              </a:ext>
            </a:extLst>
          </p:cNvPr>
          <p:cNvPicPr>
            <a:picLocks noChangeAspect="1"/>
          </p:cNvPicPr>
          <p:nvPr/>
        </p:nvPicPr>
        <p:blipFill>
          <a:blip r:embed="rId1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7957177" y="3872424"/>
            <a:ext cx="390912" cy="390912"/>
          </a:xfrm>
          <a:prstGeom prst="rect">
            <a:avLst/>
          </a:prstGeom>
        </p:spPr>
      </p:pic>
      <p:pic>
        <p:nvPicPr>
          <p:cNvPr id="496" name="Graphic 20" descr="Skeleton">
            <a:extLst>
              <a:ext uri="{FF2B5EF4-FFF2-40B4-BE49-F238E27FC236}">
                <a16:creationId xmlns:a16="http://schemas.microsoft.com/office/drawing/2014/main" id="{74150F16-EFEB-4174-9E45-5CDA1469374E}"/>
              </a:ext>
            </a:extLst>
          </p:cNvPr>
          <p:cNvPicPr>
            <a:picLocks noChangeAspect="1"/>
          </p:cNvPicPr>
          <p:nvPr/>
        </p:nvPicPr>
        <p:blipFill>
          <a:blip r:embed="rId1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7796811" y="3327031"/>
            <a:ext cx="410142" cy="410142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499F0320-8C06-475E-A038-BF2C8503EEBB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264169" y="6414455"/>
            <a:ext cx="396731" cy="445711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DD5E74BC-5FB1-4486-828F-BE985AACBDEE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6309341" y="9225610"/>
            <a:ext cx="396731" cy="445711"/>
          </a:xfrm>
          <a:prstGeom prst="rect">
            <a:avLst/>
          </a:prstGeom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EA6BA764-7C8F-4CB8-A64C-B4F04011C1AB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0" y="12126578"/>
            <a:ext cx="264980" cy="198479"/>
          </a:xfrm>
          <a:prstGeom prst="rect">
            <a:avLst/>
          </a:prstGeom>
        </p:spPr>
      </p:pic>
      <p:pic>
        <p:nvPicPr>
          <p:cNvPr id="504" name="Picture 503">
            <a:extLst>
              <a:ext uri="{FF2B5EF4-FFF2-40B4-BE49-F238E27FC236}">
                <a16:creationId xmlns:a16="http://schemas.microsoft.com/office/drawing/2014/main" id="{4C4F52EF-C0E9-4013-87C7-D829BBBB592F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73" y="6339599"/>
            <a:ext cx="264980" cy="1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9CB17B041F2479E3C21A641B35342" ma:contentTypeVersion="13" ma:contentTypeDescription="Create a new document." ma:contentTypeScope="" ma:versionID="15d7a42930d9fef5f3b2af515a107524">
  <xsd:schema xmlns:xsd="http://www.w3.org/2001/XMLSchema" xmlns:xs="http://www.w3.org/2001/XMLSchema" xmlns:p="http://schemas.microsoft.com/office/2006/metadata/properties" xmlns:ns3="32171d42-73d6-4db1-989d-aa03357a5aa0" xmlns:ns4="d506c334-a33e-4786-8a05-7d07526c435b" targetNamespace="http://schemas.microsoft.com/office/2006/metadata/properties" ma:root="true" ma:fieldsID="9138a44fd1207b90a6e2ed0dbcfd99a3" ns3:_="" ns4:_="">
    <xsd:import namespace="32171d42-73d6-4db1-989d-aa03357a5aa0"/>
    <xsd:import namespace="d506c334-a33e-4786-8a05-7d07526c43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71d42-73d6-4db1-989d-aa03357a5a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c334-a33e-4786-8a05-7d07526c4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7B0E2-0D51-4A44-AF7A-9CB3B1FCA8E9}">
  <ds:schemaRefs>
    <ds:schemaRef ds:uri="32171d42-73d6-4db1-989d-aa03357a5aa0"/>
    <ds:schemaRef ds:uri="http://purl.org/dc/dcmitype/"/>
    <ds:schemaRef ds:uri="d506c334-a33e-4786-8a05-7d07526c435b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1EDD84-CEE5-4D14-A175-DF6944220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71d42-73d6-4db1-989d-aa03357a5aa0"/>
    <ds:schemaRef ds:uri="d506c334-a33e-4786-8a05-7d07526c4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D2E5B-88C2-40CF-B620-02E9C7F5C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20240</TotalTime>
  <Words>522</Words>
  <Application>Microsoft Office PowerPoint</Application>
  <PresentationFormat>A3 Paper (297x420 mm)</PresentationFormat>
  <Paragraphs>226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Bahnschrift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Emma Dent</cp:lastModifiedBy>
  <cp:revision>536</cp:revision>
  <cp:lastPrinted>2023-07-05T12:18:32Z</cp:lastPrinted>
  <dcterms:created xsi:type="dcterms:W3CDTF">2018-02-08T08:28:53Z</dcterms:created>
  <dcterms:modified xsi:type="dcterms:W3CDTF">2023-07-05T12:18:46Z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0x0101005CD9CB17B041F2479E3C21A641B35342</vt:lpwstr>
  </property>
</Properties>
</file>