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 id="2147483696" r:id="rId7"/>
  </p:sldMasterIdLst>
  <p:notesMasterIdLst>
    <p:notesMasterId r:id="rId20"/>
  </p:notesMasterIdLst>
  <p:sldIdLst>
    <p:sldId id="268" r:id="rId8"/>
    <p:sldId id="269" r:id="rId9"/>
    <p:sldId id="270" r:id="rId10"/>
    <p:sldId id="265" r:id="rId11"/>
    <p:sldId id="266" r:id="rId12"/>
    <p:sldId id="267" r:id="rId13"/>
    <p:sldId id="260" r:id="rId14"/>
    <p:sldId id="261" r:id="rId15"/>
    <p:sldId id="262" r:id="rId16"/>
    <p:sldId id="263" r:id="rId17"/>
    <p:sldId id="264" r:id="rId18"/>
    <p:sldId id="25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D3A1C2-1D6D-4C30-865D-CCAB93843D3A}" v="2" dt="2020-07-09T14:04:35.5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06" autoAdjust="0"/>
  </p:normalViewPr>
  <p:slideViewPr>
    <p:cSldViewPr>
      <p:cViewPr varScale="1">
        <p:scale>
          <a:sx n="70" d="100"/>
          <a:sy n="70" d="100"/>
        </p:scale>
        <p:origin x="1810"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486A76-6F4C-4E9B-B19D-2B7371E3C964}" type="datetimeFigureOut">
              <a:rPr lang="en-GB" smtClean="0"/>
              <a:t>08/05/2024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B1C1CB-9F15-4512-B6B6-B39028828E59}" type="slidenum">
              <a:rPr lang="en-GB" smtClean="0"/>
              <a:t>‹#›</a:t>
            </a:fld>
            <a:endParaRPr lang="en-GB"/>
          </a:p>
        </p:txBody>
      </p:sp>
    </p:spTree>
    <p:extLst>
      <p:ext uri="{BB962C8B-B14F-4D97-AF65-F5344CB8AC3E}">
        <p14:creationId xmlns:p14="http://schemas.microsoft.com/office/powerpoint/2010/main" val="152106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FB969-2054-452B-87F4-4F6804883CE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3999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FB969-2054-452B-87F4-4F6804883CE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5221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FB969-2054-452B-87F4-4F6804883CE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5407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should steer conversations and ideas. Discuss things that exist today and break down the potential misconception that these things don’t happen anymore or not in Britain. Encourage students to write specific examples instead of just ‘racism’ and ‘sexism’. National stereotypes, unequal gender treatment, Islamophobia, xenophobia, ageism, LGBT discrimination, gender stereotypes, racial stereotypes, racist discrimination past and present. Students should be able to draw on some of their history work where they will have already studied the slave trade, segregation, the Civil Rights Movement, women’s suffrage and the British Empire in India. Students could be encouraged (but not forced) to share personal experiences.</a:t>
            </a:r>
          </a:p>
        </p:txBody>
      </p:sp>
      <p:sp>
        <p:nvSpPr>
          <p:cNvPr id="4" name="Slide Number Placeholder 3"/>
          <p:cNvSpPr>
            <a:spLocks noGrp="1"/>
          </p:cNvSpPr>
          <p:nvPr>
            <p:ph type="sldNum" sz="quarter" idx="5"/>
          </p:nvPr>
        </p:nvSpPr>
        <p:spPr/>
        <p:txBody>
          <a:bodyPr/>
          <a:lstStyle/>
          <a:p>
            <a:fld id="{50B1C1CB-9F15-4512-B6B6-B39028828E59}" type="slidenum">
              <a:rPr lang="en-GB" smtClean="0"/>
              <a:t>7</a:t>
            </a:fld>
            <a:endParaRPr lang="en-GB"/>
          </a:p>
        </p:txBody>
      </p:sp>
    </p:spTree>
    <p:extLst>
      <p:ext uri="{BB962C8B-B14F-4D97-AF65-F5344CB8AC3E}">
        <p14:creationId xmlns:p14="http://schemas.microsoft.com/office/powerpoint/2010/main" val="3981254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 up the traffic lights</a:t>
            </a:r>
          </a:p>
        </p:txBody>
      </p:sp>
      <p:sp>
        <p:nvSpPr>
          <p:cNvPr id="4" name="Slide Number Placeholder 3"/>
          <p:cNvSpPr>
            <a:spLocks noGrp="1"/>
          </p:cNvSpPr>
          <p:nvPr>
            <p:ph type="sldNum" sz="quarter" idx="5"/>
          </p:nvPr>
        </p:nvSpPr>
        <p:spPr/>
        <p:txBody>
          <a:bodyPr/>
          <a:lstStyle/>
          <a:p>
            <a:fld id="{50B1C1CB-9F15-4512-B6B6-B39028828E59}" type="slidenum">
              <a:rPr lang="en-GB" smtClean="0"/>
              <a:t>8</a:t>
            </a:fld>
            <a:endParaRPr lang="en-GB"/>
          </a:p>
        </p:txBody>
      </p:sp>
    </p:spTree>
    <p:extLst>
      <p:ext uri="{BB962C8B-B14F-4D97-AF65-F5344CB8AC3E}">
        <p14:creationId xmlns:p14="http://schemas.microsoft.com/office/powerpoint/2010/main" val="962978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Discussion task. Start by asking students to recap key Catholic beliefs in terms of human dignity, imago </a:t>
            </a:r>
            <a:r>
              <a:rPr lang="en-GB" dirty="0" err="1"/>
              <a:t>dei</a:t>
            </a:r>
            <a:r>
              <a:rPr lang="en-GB" dirty="0"/>
              <a:t>, love thy neighbour</a:t>
            </a:r>
          </a:p>
        </p:txBody>
      </p:sp>
      <p:sp>
        <p:nvSpPr>
          <p:cNvPr id="4" name="Slide Number Placeholder 3"/>
          <p:cNvSpPr>
            <a:spLocks noGrp="1"/>
          </p:cNvSpPr>
          <p:nvPr>
            <p:ph type="sldNum" sz="quarter" idx="5"/>
          </p:nvPr>
        </p:nvSpPr>
        <p:spPr/>
        <p:txBody>
          <a:bodyPr/>
          <a:lstStyle/>
          <a:p>
            <a:fld id="{50B1C1CB-9F15-4512-B6B6-B39028828E59}" type="slidenum">
              <a:rPr lang="en-GB" smtClean="0"/>
              <a:t>9</a:t>
            </a:fld>
            <a:endParaRPr lang="en-GB"/>
          </a:p>
        </p:txBody>
      </p:sp>
    </p:spTree>
    <p:extLst>
      <p:ext uri="{BB962C8B-B14F-4D97-AF65-F5344CB8AC3E}">
        <p14:creationId xmlns:p14="http://schemas.microsoft.com/office/powerpoint/2010/main" val="553960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Play the song and reflect on the lyrics. The song is from a musical called South Pacific in which the main American male singer is in love with a Vietnamese girl and he is singing about why prejudice happens. He suggests that prejudice is something that is taught to children by their families. </a:t>
            </a:r>
          </a:p>
        </p:txBody>
      </p:sp>
      <p:sp>
        <p:nvSpPr>
          <p:cNvPr id="4" name="Slide Number Placeholder 3"/>
          <p:cNvSpPr>
            <a:spLocks noGrp="1"/>
          </p:cNvSpPr>
          <p:nvPr>
            <p:ph type="sldNum" sz="quarter" idx="5"/>
          </p:nvPr>
        </p:nvSpPr>
        <p:spPr/>
        <p:txBody>
          <a:bodyPr/>
          <a:lstStyle/>
          <a:p>
            <a:fld id="{50B1C1CB-9F15-4512-B6B6-B39028828E59}" type="slidenum">
              <a:rPr lang="en-GB" smtClean="0"/>
              <a:t>11</a:t>
            </a:fld>
            <a:endParaRPr lang="en-GB"/>
          </a:p>
        </p:txBody>
      </p:sp>
    </p:spTree>
    <p:extLst>
      <p:ext uri="{BB962C8B-B14F-4D97-AF65-F5344CB8AC3E}">
        <p14:creationId xmlns:p14="http://schemas.microsoft.com/office/powerpoint/2010/main" val="1385072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B953B0-2FD4-B94A-BFC8-029FEEBCB4EE}"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FA9EC9-8EAE-A440-86FA-EB53BA2895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7918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B953B0-2FD4-B94A-BFC8-029FEEBCB4EE}"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FA9EC9-8EAE-A440-86FA-EB53BA2895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2742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B953B0-2FD4-B94A-BFC8-029FEEBCB4EE}"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FA9EC9-8EAE-A440-86FA-EB53BA2895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396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834EF8-B831-45DD-91F5-4454EA8D2FBE}" type="datetime1">
              <a:rPr lang="en-GB" smtClean="0"/>
              <a:t>08/05/2024</a:t>
            </a:fld>
            <a:endParaRPr lang="en-GB"/>
          </a:p>
        </p:txBody>
      </p:sp>
      <p:sp>
        <p:nvSpPr>
          <p:cNvPr id="5" name="Footer Placeholder 4"/>
          <p:cNvSpPr>
            <a:spLocks noGrp="1"/>
          </p:cNvSpPr>
          <p:nvPr>
            <p:ph type="ftr" sz="quarter" idx="11"/>
          </p:nvPr>
        </p:nvSpPr>
        <p:spPr/>
        <p:txBody>
          <a:bodyPr/>
          <a:lstStyle/>
          <a:p>
            <a:r>
              <a:rPr lang="en-GB"/>
              <a:t>Biolojolly 2018</a:t>
            </a:r>
          </a:p>
        </p:txBody>
      </p:sp>
      <p:sp>
        <p:nvSpPr>
          <p:cNvPr id="6" name="Slide Number Placeholder 5"/>
          <p:cNvSpPr>
            <a:spLocks noGrp="1"/>
          </p:cNvSpPr>
          <p:nvPr>
            <p:ph type="sldNum" sz="quarter" idx="12"/>
          </p:nvPr>
        </p:nvSpPr>
        <p:spPr/>
        <p:txBody>
          <a:bodyPr/>
          <a:lstStyle/>
          <a:p>
            <a:fld id="{C64A6D43-CCDE-4831-99D0-043B70A8D9BF}" type="slidenum">
              <a:rPr lang="en-GB" smtClean="0"/>
              <a:t>‹#›</a:t>
            </a:fld>
            <a:endParaRPr lang="en-GB"/>
          </a:p>
        </p:txBody>
      </p:sp>
    </p:spTree>
    <p:extLst>
      <p:ext uri="{BB962C8B-B14F-4D97-AF65-F5344CB8AC3E}">
        <p14:creationId xmlns:p14="http://schemas.microsoft.com/office/powerpoint/2010/main" val="3624970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C1C8AC-F894-479C-98F6-7941655D3AD8}" type="datetime1">
              <a:rPr lang="en-GB" smtClean="0"/>
              <a:t>08/05/2024</a:t>
            </a:fld>
            <a:endParaRPr lang="en-GB"/>
          </a:p>
        </p:txBody>
      </p:sp>
      <p:sp>
        <p:nvSpPr>
          <p:cNvPr id="5" name="Footer Placeholder 4"/>
          <p:cNvSpPr>
            <a:spLocks noGrp="1"/>
          </p:cNvSpPr>
          <p:nvPr>
            <p:ph type="ftr" sz="quarter" idx="11"/>
          </p:nvPr>
        </p:nvSpPr>
        <p:spPr/>
        <p:txBody>
          <a:bodyPr/>
          <a:lstStyle/>
          <a:p>
            <a:r>
              <a:rPr lang="en-GB"/>
              <a:t>Biolojolly 2018</a:t>
            </a:r>
            <a:endParaRPr lang="en-GB" dirty="0"/>
          </a:p>
        </p:txBody>
      </p:sp>
      <p:sp>
        <p:nvSpPr>
          <p:cNvPr id="6" name="Slide Number Placeholder 5"/>
          <p:cNvSpPr>
            <a:spLocks noGrp="1"/>
          </p:cNvSpPr>
          <p:nvPr>
            <p:ph type="sldNum" sz="quarter" idx="12"/>
          </p:nvPr>
        </p:nvSpPr>
        <p:spPr/>
        <p:txBody>
          <a:bodyPr/>
          <a:lstStyle/>
          <a:p>
            <a:fld id="{C64A6D43-CCDE-4831-99D0-043B70A8D9BF}" type="slidenum">
              <a:rPr lang="en-GB" smtClean="0"/>
              <a:t>‹#›</a:t>
            </a:fld>
            <a:endParaRPr lang="en-GB" dirty="0"/>
          </a:p>
        </p:txBody>
      </p:sp>
    </p:spTree>
    <p:extLst>
      <p:ext uri="{BB962C8B-B14F-4D97-AF65-F5344CB8AC3E}">
        <p14:creationId xmlns:p14="http://schemas.microsoft.com/office/powerpoint/2010/main" val="4247693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BC3808-7B55-4A2B-A49F-35DC0BF5E311}" type="datetime1">
              <a:rPr lang="en-GB" smtClean="0"/>
              <a:t>08/05/2024</a:t>
            </a:fld>
            <a:endParaRPr lang="en-GB"/>
          </a:p>
        </p:txBody>
      </p:sp>
      <p:sp>
        <p:nvSpPr>
          <p:cNvPr id="5" name="Footer Placeholder 4"/>
          <p:cNvSpPr>
            <a:spLocks noGrp="1"/>
          </p:cNvSpPr>
          <p:nvPr>
            <p:ph type="ftr" sz="quarter" idx="11"/>
          </p:nvPr>
        </p:nvSpPr>
        <p:spPr/>
        <p:txBody>
          <a:bodyPr/>
          <a:lstStyle/>
          <a:p>
            <a:r>
              <a:rPr lang="en-GB"/>
              <a:t>Biolojolly 2018</a:t>
            </a:r>
          </a:p>
        </p:txBody>
      </p:sp>
      <p:sp>
        <p:nvSpPr>
          <p:cNvPr id="6" name="Slide Number Placeholder 5"/>
          <p:cNvSpPr>
            <a:spLocks noGrp="1"/>
          </p:cNvSpPr>
          <p:nvPr>
            <p:ph type="sldNum" sz="quarter" idx="12"/>
          </p:nvPr>
        </p:nvSpPr>
        <p:spPr/>
        <p:txBody>
          <a:bodyPr/>
          <a:lstStyle/>
          <a:p>
            <a:fld id="{C64A6D43-CCDE-4831-99D0-043B70A8D9BF}" type="slidenum">
              <a:rPr lang="en-GB" smtClean="0"/>
              <a:t>‹#›</a:t>
            </a:fld>
            <a:endParaRPr lang="en-GB"/>
          </a:p>
        </p:txBody>
      </p:sp>
    </p:spTree>
    <p:extLst>
      <p:ext uri="{BB962C8B-B14F-4D97-AF65-F5344CB8AC3E}">
        <p14:creationId xmlns:p14="http://schemas.microsoft.com/office/powerpoint/2010/main" val="3026223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58C234-BE09-4DBC-99DD-12C8FBADF2A2}" type="datetime1">
              <a:rPr lang="en-GB" smtClean="0"/>
              <a:t>08/05/2024</a:t>
            </a:fld>
            <a:endParaRPr lang="en-GB"/>
          </a:p>
        </p:txBody>
      </p:sp>
      <p:sp>
        <p:nvSpPr>
          <p:cNvPr id="6" name="Footer Placeholder 5"/>
          <p:cNvSpPr>
            <a:spLocks noGrp="1"/>
          </p:cNvSpPr>
          <p:nvPr>
            <p:ph type="ftr" sz="quarter" idx="11"/>
          </p:nvPr>
        </p:nvSpPr>
        <p:spPr/>
        <p:txBody>
          <a:bodyPr/>
          <a:lstStyle/>
          <a:p>
            <a:r>
              <a:rPr lang="en-GB"/>
              <a:t>Biolojolly 2018</a:t>
            </a:r>
          </a:p>
        </p:txBody>
      </p:sp>
      <p:sp>
        <p:nvSpPr>
          <p:cNvPr id="7" name="Slide Number Placeholder 6"/>
          <p:cNvSpPr>
            <a:spLocks noGrp="1"/>
          </p:cNvSpPr>
          <p:nvPr>
            <p:ph type="sldNum" sz="quarter" idx="12"/>
          </p:nvPr>
        </p:nvSpPr>
        <p:spPr/>
        <p:txBody>
          <a:bodyPr/>
          <a:lstStyle/>
          <a:p>
            <a:fld id="{C64A6D43-CCDE-4831-99D0-043B70A8D9BF}" type="slidenum">
              <a:rPr lang="en-GB" smtClean="0"/>
              <a:t>‹#›</a:t>
            </a:fld>
            <a:endParaRPr lang="en-GB"/>
          </a:p>
        </p:txBody>
      </p:sp>
    </p:spTree>
    <p:extLst>
      <p:ext uri="{BB962C8B-B14F-4D97-AF65-F5344CB8AC3E}">
        <p14:creationId xmlns:p14="http://schemas.microsoft.com/office/powerpoint/2010/main" val="4181981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DDF095-6719-4D11-9590-BFD8C2D8D0AD}" type="datetime1">
              <a:rPr lang="en-GB" smtClean="0"/>
              <a:t>08/05/2024</a:t>
            </a:fld>
            <a:endParaRPr lang="en-GB"/>
          </a:p>
        </p:txBody>
      </p:sp>
      <p:sp>
        <p:nvSpPr>
          <p:cNvPr id="8" name="Footer Placeholder 7"/>
          <p:cNvSpPr>
            <a:spLocks noGrp="1"/>
          </p:cNvSpPr>
          <p:nvPr>
            <p:ph type="ftr" sz="quarter" idx="11"/>
          </p:nvPr>
        </p:nvSpPr>
        <p:spPr/>
        <p:txBody>
          <a:bodyPr/>
          <a:lstStyle/>
          <a:p>
            <a:r>
              <a:rPr lang="en-GB"/>
              <a:t>Biolojolly 2018</a:t>
            </a:r>
          </a:p>
        </p:txBody>
      </p:sp>
      <p:sp>
        <p:nvSpPr>
          <p:cNvPr id="9" name="Slide Number Placeholder 8"/>
          <p:cNvSpPr>
            <a:spLocks noGrp="1"/>
          </p:cNvSpPr>
          <p:nvPr>
            <p:ph type="sldNum" sz="quarter" idx="12"/>
          </p:nvPr>
        </p:nvSpPr>
        <p:spPr/>
        <p:txBody>
          <a:bodyPr/>
          <a:lstStyle/>
          <a:p>
            <a:fld id="{C64A6D43-CCDE-4831-99D0-043B70A8D9BF}" type="slidenum">
              <a:rPr lang="en-GB" smtClean="0"/>
              <a:t>‹#›</a:t>
            </a:fld>
            <a:endParaRPr lang="en-GB"/>
          </a:p>
        </p:txBody>
      </p:sp>
    </p:spTree>
    <p:extLst>
      <p:ext uri="{BB962C8B-B14F-4D97-AF65-F5344CB8AC3E}">
        <p14:creationId xmlns:p14="http://schemas.microsoft.com/office/powerpoint/2010/main" val="612335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D12D12-8D49-4510-BAF4-0FD8679D65AB}" type="datetime1">
              <a:rPr lang="en-GB" smtClean="0"/>
              <a:t>08/05/2024</a:t>
            </a:fld>
            <a:endParaRPr lang="en-GB"/>
          </a:p>
        </p:txBody>
      </p:sp>
      <p:sp>
        <p:nvSpPr>
          <p:cNvPr id="4" name="Footer Placeholder 3"/>
          <p:cNvSpPr>
            <a:spLocks noGrp="1"/>
          </p:cNvSpPr>
          <p:nvPr>
            <p:ph type="ftr" sz="quarter" idx="11"/>
          </p:nvPr>
        </p:nvSpPr>
        <p:spPr/>
        <p:txBody>
          <a:bodyPr/>
          <a:lstStyle/>
          <a:p>
            <a:r>
              <a:rPr lang="en-GB"/>
              <a:t>Biolojolly 2018</a:t>
            </a:r>
          </a:p>
        </p:txBody>
      </p:sp>
      <p:sp>
        <p:nvSpPr>
          <p:cNvPr id="5" name="Slide Number Placeholder 4"/>
          <p:cNvSpPr>
            <a:spLocks noGrp="1"/>
          </p:cNvSpPr>
          <p:nvPr>
            <p:ph type="sldNum" sz="quarter" idx="12"/>
          </p:nvPr>
        </p:nvSpPr>
        <p:spPr/>
        <p:txBody>
          <a:bodyPr/>
          <a:lstStyle/>
          <a:p>
            <a:fld id="{C64A6D43-CCDE-4831-99D0-043B70A8D9BF}" type="slidenum">
              <a:rPr lang="en-GB" smtClean="0"/>
              <a:t>‹#›</a:t>
            </a:fld>
            <a:endParaRPr lang="en-GB"/>
          </a:p>
        </p:txBody>
      </p:sp>
    </p:spTree>
    <p:extLst>
      <p:ext uri="{BB962C8B-B14F-4D97-AF65-F5344CB8AC3E}">
        <p14:creationId xmlns:p14="http://schemas.microsoft.com/office/powerpoint/2010/main" val="3967733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3EB5C6-DE55-436D-8031-1F4FA229A73B}" type="datetime1">
              <a:rPr lang="en-GB" smtClean="0"/>
              <a:t>08/05/2024</a:t>
            </a:fld>
            <a:endParaRPr lang="en-GB"/>
          </a:p>
        </p:txBody>
      </p:sp>
      <p:sp>
        <p:nvSpPr>
          <p:cNvPr id="3" name="Footer Placeholder 2"/>
          <p:cNvSpPr>
            <a:spLocks noGrp="1"/>
          </p:cNvSpPr>
          <p:nvPr>
            <p:ph type="ftr" sz="quarter" idx="11"/>
          </p:nvPr>
        </p:nvSpPr>
        <p:spPr/>
        <p:txBody>
          <a:bodyPr/>
          <a:lstStyle/>
          <a:p>
            <a:r>
              <a:rPr lang="en-GB"/>
              <a:t>Biolojolly 2018</a:t>
            </a:r>
          </a:p>
        </p:txBody>
      </p:sp>
      <p:sp>
        <p:nvSpPr>
          <p:cNvPr id="4" name="Slide Number Placeholder 3"/>
          <p:cNvSpPr>
            <a:spLocks noGrp="1"/>
          </p:cNvSpPr>
          <p:nvPr>
            <p:ph type="sldNum" sz="quarter" idx="12"/>
          </p:nvPr>
        </p:nvSpPr>
        <p:spPr/>
        <p:txBody>
          <a:bodyPr/>
          <a:lstStyle/>
          <a:p>
            <a:fld id="{C64A6D43-CCDE-4831-99D0-043B70A8D9BF}" type="slidenum">
              <a:rPr lang="en-GB" smtClean="0"/>
              <a:t>‹#›</a:t>
            </a:fld>
            <a:endParaRPr lang="en-GB"/>
          </a:p>
        </p:txBody>
      </p:sp>
    </p:spTree>
    <p:extLst>
      <p:ext uri="{BB962C8B-B14F-4D97-AF65-F5344CB8AC3E}">
        <p14:creationId xmlns:p14="http://schemas.microsoft.com/office/powerpoint/2010/main" val="3997666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1FB111-C353-4EE3-83C5-AF4D3D7F5725}" type="datetime1">
              <a:rPr lang="en-GB" smtClean="0"/>
              <a:t>08/05/2024</a:t>
            </a:fld>
            <a:endParaRPr lang="en-GB"/>
          </a:p>
        </p:txBody>
      </p:sp>
      <p:sp>
        <p:nvSpPr>
          <p:cNvPr id="6" name="Footer Placeholder 5"/>
          <p:cNvSpPr>
            <a:spLocks noGrp="1"/>
          </p:cNvSpPr>
          <p:nvPr>
            <p:ph type="ftr" sz="quarter" idx="11"/>
          </p:nvPr>
        </p:nvSpPr>
        <p:spPr/>
        <p:txBody>
          <a:bodyPr/>
          <a:lstStyle/>
          <a:p>
            <a:r>
              <a:rPr lang="en-GB"/>
              <a:t>Biolojolly 2018</a:t>
            </a:r>
          </a:p>
        </p:txBody>
      </p:sp>
      <p:sp>
        <p:nvSpPr>
          <p:cNvPr id="7" name="Slide Number Placeholder 6"/>
          <p:cNvSpPr>
            <a:spLocks noGrp="1"/>
          </p:cNvSpPr>
          <p:nvPr>
            <p:ph type="sldNum" sz="quarter" idx="12"/>
          </p:nvPr>
        </p:nvSpPr>
        <p:spPr/>
        <p:txBody>
          <a:bodyPr/>
          <a:lstStyle/>
          <a:p>
            <a:fld id="{C64A6D43-CCDE-4831-99D0-043B70A8D9BF}" type="slidenum">
              <a:rPr lang="en-GB" smtClean="0"/>
              <a:t>‹#›</a:t>
            </a:fld>
            <a:endParaRPr lang="en-GB"/>
          </a:p>
        </p:txBody>
      </p:sp>
    </p:spTree>
    <p:extLst>
      <p:ext uri="{BB962C8B-B14F-4D97-AF65-F5344CB8AC3E}">
        <p14:creationId xmlns:p14="http://schemas.microsoft.com/office/powerpoint/2010/main" val="2027109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B953B0-2FD4-B94A-BFC8-029FEEBCB4EE}"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FA9EC9-8EAE-A440-86FA-EB53BA2895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135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0087C1-9E64-42EC-9524-06AB9A885C90}" type="datetime1">
              <a:rPr lang="en-GB" smtClean="0"/>
              <a:t>08/05/2024</a:t>
            </a:fld>
            <a:endParaRPr lang="en-GB"/>
          </a:p>
        </p:txBody>
      </p:sp>
      <p:sp>
        <p:nvSpPr>
          <p:cNvPr id="6" name="Footer Placeholder 5"/>
          <p:cNvSpPr>
            <a:spLocks noGrp="1"/>
          </p:cNvSpPr>
          <p:nvPr>
            <p:ph type="ftr" sz="quarter" idx="11"/>
          </p:nvPr>
        </p:nvSpPr>
        <p:spPr/>
        <p:txBody>
          <a:bodyPr/>
          <a:lstStyle/>
          <a:p>
            <a:r>
              <a:rPr lang="en-GB"/>
              <a:t>Biolojolly 2018</a:t>
            </a:r>
          </a:p>
        </p:txBody>
      </p:sp>
      <p:sp>
        <p:nvSpPr>
          <p:cNvPr id="7" name="Slide Number Placeholder 6"/>
          <p:cNvSpPr>
            <a:spLocks noGrp="1"/>
          </p:cNvSpPr>
          <p:nvPr>
            <p:ph type="sldNum" sz="quarter" idx="12"/>
          </p:nvPr>
        </p:nvSpPr>
        <p:spPr/>
        <p:txBody>
          <a:bodyPr/>
          <a:lstStyle/>
          <a:p>
            <a:fld id="{C64A6D43-CCDE-4831-99D0-043B70A8D9BF}" type="slidenum">
              <a:rPr lang="en-GB" smtClean="0"/>
              <a:t>‹#›</a:t>
            </a:fld>
            <a:endParaRPr lang="en-GB"/>
          </a:p>
        </p:txBody>
      </p:sp>
    </p:spTree>
    <p:extLst>
      <p:ext uri="{BB962C8B-B14F-4D97-AF65-F5344CB8AC3E}">
        <p14:creationId xmlns:p14="http://schemas.microsoft.com/office/powerpoint/2010/main" val="1079119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C0DCDC-76A9-447D-A010-097132F43A6A}" type="datetime1">
              <a:rPr lang="en-GB" smtClean="0"/>
              <a:t>08/05/2024</a:t>
            </a:fld>
            <a:endParaRPr lang="en-GB"/>
          </a:p>
        </p:txBody>
      </p:sp>
      <p:sp>
        <p:nvSpPr>
          <p:cNvPr id="5" name="Footer Placeholder 4"/>
          <p:cNvSpPr>
            <a:spLocks noGrp="1"/>
          </p:cNvSpPr>
          <p:nvPr>
            <p:ph type="ftr" sz="quarter" idx="11"/>
          </p:nvPr>
        </p:nvSpPr>
        <p:spPr/>
        <p:txBody>
          <a:bodyPr/>
          <a:lstStyle/>
          <a:p>
            <a:r>
              <a:rPr lang="en-GB"/>
              <a:t>Biolojolly 2018</a:t>
            </a:r>
          </a:p>
        </p:txBody>
      </p:sp>
      <p:sp>
        <p:nvSpPr>
          <p:cNvPr id="6" name="Slide Number Placeholder 5"/>
          <p:cNvSpPr>
            <a:spLocks noGrp="1"/>
          </p:cNvSpPr>
          <p:nvPr>
            <p:ph type="sldNum" sz="quarter" idx="12"/>
          </p:nvPr>
        </p:nvSpPr>
        <p:spPr/>
        <p:txBody>
          <a:bodyPr/>
          <a:lstStyle/>
          <a:p>
            <a:fld id="{C64A6D43-CCDE-4831-99D0-043B70A8D9BF}" type="slidenum">
              <a:rPr lang="en-GB" smtClean="0"/>
              <a:t>‹#›</a:t>
            </a:fld>
            <a:endParaRPr lang="en-GB"/>
          </a:p>
        </p:txBody>
      </p:sp>
    </p:spTree>
    <p:extLst>
      <p:ext uri="{BB962C8B-B14F-4D97-AF65-F5344CB8AC3E}">
        <p14:creationId xmlns:p14="http://schemas.microsoft.com/office/powerpoint/2010/main" val="2851986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6407AF-8CF3-43CA-80B1-20B6F58E788F}" type="datetime1">
              <a:rPr lang="en-GB" smtClean="0"/>
              <a:t>08/05/2024</a:t>
            </a:fld>
            <a:endParaRPr lang="en-GB"/>
          </a:p>
        </p:txBody>
      </p:sp>
      <p:sp>
        <p:nvSpPr>
          <p:cNvPr id="5" name="Footer Placeholder 4"/>
          <p:cNvSpPr>
            <a:spLocks noGrp="1"/>
          </p:cNvSpPr>
          <p:nvPr>
            <p:ph type="ftr" sz="quarter" idx="11"/>
          </p:nvPr>
        </p:nvSpPr>
        <p:spPr/>
        <p:txBody>
          <a:bodyPr/>
          <a:lstStyle/>
          <a:p>
            <a:r>
              <a:rPr lang="en-GB"/>
              <a:t>Biolojolly 2018</a:t>
            </a:r>
          </a:p>
        </p:txBody>
      </p:sp>
      <p:sp>
        <p:nvSpPr>
          <p:cNvPr id="6" name="Slide Number Placeholder 5"/>
          <p:cNvSpPr>
            <a:spLocks noGrp="1"/>
          </p:cNvSpPr>
          <p:nvPr>
            <p:ph type="sldNum" sz="quarter" idx="12"/>
          </p:nvPr>
        </p:nvSpPr>
        <p:spPr/>
        <p:txBody>
          <a:bodyPr/>
          <a:lstStyle/>
          <a:p>
            <a:fld id="{C64A6D43-CCDE-4831-99D0-043B70A8D9BF}" type="slidenum">
              <a:rPr lang="en-GB" smtClean="0"/>
              <a:t>‹#›</a:t>
            </a:fld>
            <a:endParaRPr lang="en-GB"/>
          </a:p>
        </p:txBody>
      </p:sp>
    </p:spTree>
    <p:extLst>
      <p:ext uri="{BB962C8B-B14F-4D97-AF65-F5344CB8AC3E}">
        <p14:creationId xmlns:p14="http://schemas.microsoft.com/office/powerpoint/2010/main" val="148288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D68E7C5-1A63-4469-BECE-D4B8A09C9167}" type="datetimeFigureOut">
              <a:rPr lang="en-GB" smtClean="0"/>
              <a:t>08/05/2024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3D83A0-559C-48EF-9E14-4D9F31B6FAD2}" type="slidenum">
              <a:rPr lang="en-GB" smtClean="0"/>
              <a:t>‹#›</a:t>
            </a:fld>
            <a:endParaRPr lang="en-GB"/>
          </a:p>
        </p:txBody>
      </p:sp>
    </p:spTree>
    <p:extLst>
      <p:ext uri="{BB962C8B-B14F-4D97-AF65-F5344CB8AC3E}">
        <p14:creationId xmlns:p14="http://schemas.microsoft.com/office/powerpoint/2010/main" val="25429433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D68E7C5-1A63-4469-BECE-D4B8A09C9167}" type="datetimeFigureOut">
              <a:rPr lang="en-GB" smtClean="0"/>
              <a:t>08/05/2024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3D83A0-559C-48EF-9E14-4D9F31B6FAD2}" type="slidenum">
              <a:rPr lang="en-GB" smtClean="0"/>
              <a:t>‹#›</a:t>
            </a:fld>
            <a:endParaRPr lang="en-GB"/>
          </a:p>
        </p:txBody>
      </p:sp>
    </p:spTree>
    <p:extLst>
      <p:ext uri="{BB962C8B-B14F-4D97-AF65-F5344CB8AC3E}">
        <p14:creationId xmlns:p14="http://schemas.microsoft.com/office/powerpoint/2010/main" val="3496317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68E7C5-1A63-4469-BECE-D4B8A09C9167}" type="datetimeFigureOut">
              <a:rPr lang="en-GB" smtClean="0"/>
              <a:t>08/05/2024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3D83A0-559C-48EF-9E14-4D9F31B6FAD2}" type="slidenum">
              <a:rPr lang="en-GB" smtClean="0"/>
              <a:t>‹#›</a:t>
            </a:fld>
            <a:endParaRPr lang="en-GB"/>
          </a:p>
        </p:txBody>
      </p:sp>
    </p:spTree>
    <p:extLst>
      <p:ext uri="{BB962C8B-B14F-4D97-AF65-F5344CB8AC3E}">
        <p14:creationId xmlns:p14="http://schemas.microsoft.com/office/powerpoint/2010/main" val="2384928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D68E7C5-1A63-4469-BECE-D4B8A09C9167}" type="datetimeFigureOut">
              <a:rPr lang="en-GB" smtClean="0"/>
              <a:t>08/05/2024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3D83A0-559C-48EF-9E14-4D9F31B6FAD2}" type="slidenum">
              <a:rPr lang="en-GB" smtClean="0"/>
              <a:t>‹#›</a:t>
            </a:fld>
            <a:endParaRPr lang="en-GB"/>
          </a:p>
        </p:txBody>
      </p:sp>
    </p:spTree>
    <p:extLst>
      <p:ext uri="{BB962C8B-B14F-4D97-AF65-F5344CB8AC3E}">
        <p14:creationId xmlns:p14="http://schemas.microsoft.com/office/powerpoint/2010/main" val="11554273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D68E7C5-1A63-4469-BECE-D4B8A09C9167}" type="datetimeFigureOut">
              <a:rPr lang="en-GB" smtClean="0"/>
              <a:t>08/05/2024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3D83A0-559C-48EF-9E14-4D9F31B6FAD2}" type="slidenum">
              <a:rPr lang="en-GB" smtClean="0"/>
              <a:t>‹#›</a:t>
            </a:fld>
            <a:endParaRPr lang="en-GB"/>
          </a:p>
        </p:txBody>
      </p:sp>
    </p:spTree>
    <p:extLst>
      <p:ext uri="{BB962C8B-B14F-4D97-AF65-F5344CB8AC3E}">
        <p14:creationId xmlns:p14="http://schemas.microsoft.com/office/powerpoint/2010/main" val="25194363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D68E7C5-1A63-4469-BECE-D4B8A09C9167}" type="datetimeFigureOut">
              <a:rPr lang="en-GB" smtClean="0"/>
              <a:t>08/05/2024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3D83A0-559C-48EF-9E14-4D9F31B6FAD2}" type="slidenum">
              <a:rPr lang="en-GB" smtClean="0"/>
              <a:t>‹#›</a:t>
            </a:fld>
            <a:endParaRPr lang="en-GB"/>
          </a:p>
        </p:txBody>
      </p:sp>
    </p:spTree>
    <p:extLst>
      <p:ext uri="{BB962C8B-B14F-4D97-AF65-F5344CB8AC3E}">
        <p14:creationId xmlns:p14="http://schemas.microsoft.com/office/powerpoint/2010/main" val="7332531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68E7C5-1A63-4469-BECE-D4B8A09C9167}" type="datetimeFigureOut">
              <a:rPr lang="en-GB" smtClean="0"/>
              <a:t>08/05/2024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3D83A0-559C-48EF-9E14-4D9F31B6FAD2}" type="slidenum">
              <a:rPr lang="en-GB" smtClean="0"/>
              <a:t>‹#›</a:t>
            </a:fld>
            <a:endParaRPr lang="en-GB"/>
          </a:p>
        </p:txBody>
      </p:sp>
    </p:spTree>
    <p:extLst>
      <p:ext uri="{BB962C8B-B14F-4D97-AF65-F5344CB8AC3E}">
        <p14:creationId xmlns:p14="http://schemas.microsoft.com/office/powerpoint/2010/main" val="390148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B953B0-2FD4-B94A-BFC8-029FEEBCB4EE}"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FA9EC9-8EAE-A440-86FA-EB53BA2895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9961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D68E7C5-1A63-4469-BECE-D4B8A09C9167}" type="datetimeFigureOut">
              <a:rPr lang="en-GB" smtClean="0"/>
              <a:t>08/05/2024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3D83A0-559C-48EF-9E14-4D9F31B6FAD2}" type="slidenum">
              <a:rPr lang="en-GB" smtClean="0"/>
              <a:t>‹#›</a:t>
            </a:fld>
            <a:endParaRPr lang="en-GB"/>
          </a:p>
        </p:txBody>
      </p:sp>
    </p:spTree>
    <p:extLst>
      <p:ext uri="{BB962C8B-B14F-4D97-AF65-F5344CB8AC3E}">
        <p14:creationId xmlns:p14="http://schemas.microsoft.com/office/powerpoint/2010/main" val="41950325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D68E7C5-1A63-4469-BECE-D4B8A09C9167}" type="datetimeFigureOut">
              <a:rPr lang="en-GB" smtClean="0"/>
              <a:t>08/05/2024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3D83A0-559C-48EF-9E14-4D9F31B6FAD2}" type="slidenum">
              <a:rPr lang="en-GB" smtClean="0"/>
              <a:t>‹#›</a:t>
            </a:fld>
            <a:endParaRPr lang="en-GB"/>
          </a:p>
        </p:txBody>
      </p:sp>
    </p:spTree>
    <p:extLst>
      <p:ext uri="{BB962C8B-B14F-4D97-AF65-F5344CB8AC3E}">
        <p14:creationId xmlns:p14="http://schemas.microsoft.com/office/powerpoint/2010/main" val="1195323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D68E7C5-1A63-4469-BECE-D4B8A09C9167}" type="datetimeFigureOut">
              <a:rPr lang="en-GB" smtClean="0"/>
              <a:t>08/05/2024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3D83A0-559C-48EF-9E14-4D9F31B6FAD2}" type="slidenum">
              <a:rPr lang="en-GB" smtClean="0"/>
              <a:t>‹#›</a:t>
            </a:fld>
            <a:endParaRPr lang="en-GB"/>
          </a:p>
        </p:txBody>
      </p:sp>
    </p:spTree>
    <p:extLst>
      <p:ext uri="{BB962C8B-B14F-4D97-AF65-F5344CB8AC3E}">
        <p14:creationId xmlns:p14="http://schemas.microsoft.com/office/powerpoint/2010/main" val="13734305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D68E7C5-1A63-4469-BECE-D4B8A09C9167}" type="datetimeFigureOut">
              <a:rPr lang="en-GB" smtClean="0"/>
              <a:t>08/05/2024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3D83A0-559C-48EF-9E14-4D9F31B6FAD2}" type="slidenum">
              <a:rPr lang="en-GB" smtClean="0"/>
              <a:t>‹#›</a:t>
            </a:fld>
            <a:endParaRPr lang="en-GB"/>
          </a:p>
        </p:txBody>
      </p:sp>
    </p:spTree>
    <p:extLst>
      <p:ext uri="{BB962C8B-B14F-4D97-AF65-F5344CB8AC3E}">
        <p14:creationId xmlns:p14="http://schemas.microsoft.com/office/powerpoint/2010/main" val="10340449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D5BD6-FB8D-480D-B617-EF2B421932C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ED0C4876-F23A-4AB9-A9F2-B8BF092267E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9D3F27-FABB-45D7-A2EF-D69B132F591C}"/>
              </a:ext>
            </a:extLst>
          </p:cNvPr>
          <p:cNvSpPr>
            <a:spLocks noGrp="1"/>
          </p:cNvSpPr>
          <p:nvPr>
            <p:ph type="dt" sz="half" idx="10"/>
          </p:nvPr>
        </p:nvSpPr>
        <p:spPr/>
        <p:txBody>
          <a:bodyPr/>
          <a:lstStyle/>
          <a:p>
            <a:fld id="{9B566902-9C3B-4FFA-89D9-5D667B27CA8C}" type="datetimeFigureOut">
              <a:rPr lang="en-GB" smtClean="0"/>
              <a:t>08/05/2024</a:t>
            </a:fld>
            <a:endParaRPr lang="en-GB"/>
          </a:p>
        </p:txBody>
      </p:sp>
      <p:sp>
        <p:nvSpPr>
          <p:cNvPr id="5" name="Footer Placeholder 4">
            <a:extLst>
              <a:ext uri="{FF2B5EF4-FFF2-40B4-BE49-F238E27FC236}">
                <a16:creationId xmlns:a16="http://schemas.microsoft.com/office/drawing/2014/main" id="{F42E10C9-730B-4158-A1D6-EABD89DE59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6A8BFD-203D-4840-B8DE-D09DC02153FB}"/>
              </a:ext>
            </a:extLst>
          </p:cNvPr>
          <p:cNvSpPr>
            <a:spLocks noGrp="1"/>
          </p:cNvSpPr>
          <p:nvPr>
            <p:ph type="sldNum" sz="quarter" idx="12"/>
          </p:nvPr>
        </p:nvSpPr>
        <p:spPr/>
        <p:txBody>
          <a:bodyPr/>
          <a:lstStyle/>
          <a:p>
            <a:fld id="{4540F61E-FA4D-42D7-ABD3-FE3306E40EE4}" type="slidenum">
              <a:rPr lang="en-GB" smtClean="0"/>
              <a:t>‹#›</a:t>
            </a:fld>
            <a:endParaRPr lang="en-GB"/>
          </a:p>
        </p:txBody>
      </p:sp>
    </p:spTree>
    <p:extLst>
      <p:ext uri="{BB962C8B-B14F-4D97-AF65-F5344CB8AC3E}">
        <p14:creationId xmlns:p14="http://schemas.microsoft.com/office/powerpoint/2010/main" val="20759328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495A4-CEE3-456A-97C0-493F6B0CEB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36D76E-549F-4949-A21D-4519C3DDC3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C23F06-2AB4-484C-AB4F-B3784BFE3025}"/>
              </a:ext>
            </a:extLst>
          </p:cNvPr>
          <p:cNvSpPr>
            <a:spLocks noGrp="1"/>
          </p:cNvSpPr>
          <p:nvPr>
            <p:ph type="dt" sz="half" idx="10"/>
          </p:nvPr>
        </p:nvSpPr>
        <p:spPr/>
        <p:txBody>
          <a:bodyPr/>
          <a:lstStyle/>
          <a:p>
            <a:fld id="{9B566902-9C3B-4FFA-89D9-5D667B27CA8C}" type="datetimeFigureOut">
              <a:rPr lang="en-GB" smtClean="0"/>
              <a:t>08/05/2024</a:t>
            </a:fld>
            <a:endParaRPr lang="en-GB"/>
          </a:p>
        </p:txBody>
      </p:sp>
      <p:sp>
        <p:nvSpPr>
          <p:cNvPr id="5" name="Footer Placeholder 4">
            <a:extLst>
              <a:ext uri="{FF2B5EF4-FFF2-40B4-BE49-F238E27FC236}">
                <a16:creationId xmlns:a16="http://schemas.microsoft.com/office/drawing/2014/main" id="{0EC6A098-DCB9-4D33-8441-1A4273E36A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ABFC31-A024-476E-B6C4-4BD03AD8689C}"/>
              </a:ext>
            </a:extLst>
          </p:cNvPr>
          <p:cNvSpPr>
            <a:spLocks noGrp="1"/>
          </p:cNvSpPr>
          <p:nvPr>
            <p:ph type="sldNum" sz="quarter" idx="12"/>
          </p:nvPr>
        </p:nvSpPr>
        <p:spPr/>
        <p:txBody>
          <a:bodyPr/>
          <a:lstStyle/>
          <a:p>
            <a:fld id="{4540F61E-FA4D-42D7-ABD3-FE3306E40EE4}" type="slidenum">
              <a:rPr lang="en-GB" smtClean="0"/>
              <a:t>‹#›</a:t>
            </a:fld>
            <a:endParaRPr lang="en-GB"/>
          </a:p>
        </p:txBody>
      </p:sp>
    </p:spTree>
    <p:extLst>
      <p:ext uri="{BB962C8B-B14F-4D97-AF65-F5344CB8AC3E}">
        <p14:creationId xmlns:p14="http://schemas.microsoft.com/office/powerpoint/2010/main" val="35713638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CE3EA-7FC1-4356-BA7F-EF55CF570FB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D2362A6-69B9-4B7E-93E6-9484084767D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EA8C3C-C731-4CF4-A86C-80B9A38B205D}"/>
              </a:ext>
            </a:extLst>
          </p:cNvPr>
          <p:cNvSpPr>
            <a:spLocks noGrp="1"/>
          </p:cNvSpPr>
          <p:nvPr>
            <p:ph type="dt" sz="half" idx="10"/>
          </p:nvPr>
        </p:nvSpPr>
        <p:spPr/>
        <p:txBody>
          <a:bodyPr/>
          <a:lstStyle/>
          <a:p>
            <a:fld id="{9B566902-9C3B-4FFA-89D9-5D667B27CA8C}" type="datetimeFigureOut">
              <a:rPr lang="en-GB" smtClean="0"/>
              <a:t>08/05/2024</a:t>
            </a:fld>
            <a:endParaRPr lang="en-GB"/>
          </a:p>
        </p:txBody>
      </p:sp>
      <p:sp>
        <p:nvSpPr>
          <p:cNvPr id="5" name="Footer Placeholder 4">
            <a:extLst>
              <a:ext uri="{FF2B5EF4-FFF2-40B4-BE49-F238E27FC236}">
                <a16:creationId xmlns:a16="http://schemas.microsoft.com/office/drawing/2014/main" id="{55EA4B6A-BC61-446D-8D70-AE6B1DE057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E62382-210B-4072-AE74-D6CD65E5CD5C}"/>
              </a:ext>
            </a:extLst>
          </p:cNvPr>
          <p:cNvSpPr>
            <a:spLocks noGrp="1"/>
          </p:cNvSpPr>
          <p:nvPr>
            <p:ph type="sldNum" sz="quarter" idx="12"/>
          </p:nvPr>
        </p:nvSpPr>
        <p:spPr/>
        <p:txBody>
          <a:bodyPr/>
          <a:lstStyle/>
          <a:p>
            <a:fld id="{4540F61E-FA4D-42D7-ABD3-FE3306E40EE4}" type="slidenum">
              <a:rPr lang="en-GB" smtClean="0"/>
              <a:t>‹#›</a:t>
            </a:fld>
            <a:endParaRPr lang="en-GB"/>
          </a:p>
        </p:txBody>
      </p:sp>
    </p:spTree>
    <p:extLst>
      <p:ext uri="{BB962C8B-B14F-4D97-AF65-F5344CB8AC3E}">
        <p14:creationId xmlns:p14="http://schemas.microsoft.com/office/powerpoint/2010/main" val="13093377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E713A-BFEF-42E7-A87C-3E2D602BAC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D45D98-E2AB-4F55-9F48-41C37BC05BB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8A9DBE-B61C-4B91-AC90-083EDB09BE6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FBBC0B7-3D8F-4A2B-80EE-1BC852AA1569}"/>
              </a:ext>
            </a:extLst>
          </p:cNvPr>
          <p:cNvSpPr>
            <a:spLocks noGrp="1"/>
          </p:cNvSpPr>
          <p:nvPr>
            <p:ph type="dt" sz="half" idx="10"/>
          </p:nvPr>
        </p:nvSpPr>
        <p:spPr/>
        <p:txBody>
          <a:bodyPr/>
          <a:lstStyle/>
          <a:p>
            <a:fld id="{9B566902-9C3B-4FFA-89D9-5D667B27CA8C}" type="datetimeFigureOut">
              <a:rPr lang="en-GB" smtClean="0"/>
              <a:t>08/05/2024</a:t>
            </a:fld>
            <a:endParaRPr lang="en-GB"/>
          </a:p>
        </p:txBody>
      </p:sp>
      <p:sp>
        <p:nvSpPr>
          <p:cNvPr id="6" name="Footer Placeholder 5">
            <a:extLst>
              <a:ext uri="{FF2B5EF4-FFF2-40B4-BE49-F238E27FC236}">
                <a16:creationId xmlns:a16="http://schemas.microsoft.com/office/drawing/2014/main" id="{B74C1E6C-87A6-4EBF-A29D-3233737AA0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FD0217-8D40-44F5-947C-09DCF24FF4C2}"/>
              </a:ext>
            </a:extLst>
          </p:cNvPr>
          <p:cNvSpPr>
            <a:spLocks noGrp="1"/>
          </p:cNvSpPr>
          <p:nvPr>
            <p:ph type="sldNum" sz="quarter" idx="12"/>
          </p:nvPr>
        </p:nvSpPr>
        <p:spPr/>
        <p:txBody>
          <a:bodyPr/>
          <a:lstStyle/>
          <a:p>
            <a:fld id="{4540F61E-FA4D-42D7-ABD3-FE3306E40EE4}" type="slidenum">
              <a:rPr lang="en-GB" smtClean="0"/>
              <a:t>‹#›</a:t>
            </a:fld>
            <a:endParaRPr lang="en-GB"/>
          </a:p>
        </p:txBody>
      </p:sp>
    </p:spTree>
    <p:extLst>
      <p:ext uri="{BB962C8B-B14F-4D97-AF65-F5344CB8AC3E}">
        <p14:creationId xmlns:p14="http://schemas.microsoft.com/office/powerpoint/2010/main" val="4108994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B0F97-534B-4B7B-864A-6B2A404CA719}"/>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2B4FA5-08EB-410C-A6C7-D7DDD0DAF7E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5282C56-A657-4D77-AE28-A26CA63F86F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B534450-920C-43D8-9D6E-9AB89B6D904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0BFF389-FEFC-4605-BABE-2A65FC9A276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A913724-01FF-4C68-A570-56AB34323636}"/>
              </a:ext>
            </a:extLst>
          </p:cNvPr>
          <p:cNvSpPr>
            <a:spLocks noGrp="1"/>
          </p:cNvSpPr>
          <p:nvPr>
            <p:ph type="dt" sz="half" idx="10"/>
          </p:nvPr>
        </p:nvSpPr>
        <p:spPr/>
        <p:txBody>
          <a:bodyPr/>
          <a:lstStyle/>
          <a:p>
            <a:fld id="{9B566902-9C3B-4FFA-89D9-5D667B27CA8C}" type="datetimeFigureOut">
              <a:rPr lang="en-GB" smtClean="0"/>
              <a:t>08/05/2024</a:t>
            </a:fld>
            <a:endParaRPr lang="en-GB"/>
          </a:p>
        </p:txBody>
      </p:sp>
      <p:sp>
        <p:nvSpPr>
          <p:cNvPr id="8" name="Footer Placeholder 7">
            <a:extLst>
              <a:ext uri="{FF2B5EF4-FFF2-40B4-BE49-F238E27FC236}">
                <a16:creationId xmlns:a16="http://schemas.microsoft.com/office/drawing/2014/main" id="{62E58945-8834-4881-BD07-B67507E56B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7B81BE2-9379-4F36-BC51-32793F8AEA47}"/>
              </a:ext>
            </a:extLst>
          </p:cNvPr>
          <p:cNvSpPr>
            <a:spLocks noGrp="1"/>
          </p:cNvSpPr>
          <p:nvPr>
            <p:ph type="sldNum" sz="quarter" idx="12"/>
          </p:nvPr>
        </p:nvSpPr>
        <p:spPr/>
        <p:txBody>
          <a:bodyPr/>
          <a:lstStyle/>
          <a:p>
            <a:fld id="{4540F61E-FA4D-42D7-ABD3-FE3306E40EE4}" type="slidenum">
              <a:rPr lang="en-GB" smtClean="0"/>
              <a:t>‹#›</a:t>
            </a:fld>
            <a:endParaRPr lang="en-GB"/>
          </a:p>
        </p:txBody>
      </p:sp>
    </p:spTree>
    <p:extLst>
      <p:ext uri="{BB962C8B-B14F-4D97-AF65-F5344CB8AC3E}">
        <p14:creationId xmlns:p14="http://schemas.microsoft.com/office/powerpoint/2010/main" val="20402043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DD6A8-873C-4BC6-ABB3-43AFAE887A0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AAB9206-E968-422F-A1C3-F2487FC409F0}"/>
              </a:ext>
            </a:extLst>
          </p:cNvPr>
          <p:cNvSpPr>
            <a:spLocks noGrp="1"/>
          </p:cNvSpPr>
          <p:nvPr>
            <p:ph type="dt" sz="half" idx="10"/>
          </p:nvPr>
        </p:nvSpPr>
        <p:spPr/>
        <p:txBody>
          <a:bodyPr/>
          <a:lstStyle/>
          <a:p>
            <a:fld id="{9B566902-9C3B-4FFA-89D9-5D667B27CA8C}" type="datetimeFigureOut">
              <a:rPr lang="en-GB" smtClean="0"/>
              <a:t>08/05/2024</a:t>
            </a:fld>
            <a:endParaRPr lang="en-GB"/>
          </a:p>
        </p:txBody>
      </p:sp>
      <p:sp>
        <p:nvSpPr>
          <p:cNvPr id="4" name="Footer Placeholder 3">
            <a:extLst>
              <a:ext uri="{FF2B5EF4-FFF2-40B4-BE49-F238E27FC236}">
                <a16:creationId xmlns:a16="http://schemas.microsoft.com/office/drawing/2014/main" id="{F7098D20-A7B7-48C4-9BF9-41E39B1165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D0B4D9C-2DB1-4B62-ADEF-A75A2627E9D2}"/>
              </a:ext>
            </a:extLst>
          </p:cNvPr>
          <p:cNvSpPr>
            <a:spLocks noGrp="1"/>
          </p:cNvSpPr>
          <p:nvPr>
            <p:ph type="sldNum" sz="quarter" idx="12"/>
          </p:nvPr>
        </p:nvSpPr>
        <p:spPr/>
        <p:txBody>
          <a:bodyPr/>
          <a:lstStyle/>
          <a:p>
            <a:fld id="{4540F61E-FA4D-42D7-ABD3-FE3306E40EE4}" type="slidenum">
              <a:rPr lang="en-GB" smtClean="0"/>
              <a:t>‹#›</a:t>
            </a:fld>
            <a:endParaRPr lang="en-GB"/>
          </a:p>
        </p:txBody>
      </p:sp>
    </p:spTree>
    <p:extLst>
      <p:ext uri="{BB962C8B-B14F-4D97-AF65-F5344CB8AC3E}">
        <p14:creationId xmlns:p14="http://schemas.microsoft.com/office/powerpoint/2010/main" val="1972647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B953B0-2FD4-B94A-BFC8-029FEEBCB4EE}"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FA9EC9-8EAE-A440-86FA-EB53BA2895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9021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FBD13B-4EDF-4C20-AA30-C76C2F1FD492}"/>
              </a:ext>
            </a:extLst>
          </p:cNvPr>
          <p:cNvSpPr>
            <a:spLocks noGrp="1"/>
          </p:cNvSpPr>
          <p:nvPr>
            <p:ph type="dt" sz="half" idx="10"/>
          </p:nvPr>
        </p:nvSpPr>
        <p:spPr/>
        <p:txBody>
          <a:bodyPr/>
          <a:lstStyle/>
          <a:p>
            <a:fld id="{9B566902-9C3B-4FFA-89D9-5D667B27CA8C}" type="datetimeFigureOut">
              <a:rPr lang="en-GB" smtClean="0"/>
              <a:t>08/05/2024</a:t>
            </a:fld>
            <a:endParaRPr lang="en-GB"/>
          </a:p>
        </p:txBody>
      </p:sp>
      <p:sp>
        <p:nvSpPr>
          <p:cNvPr id="3" name="Footer Placeholder 2">
            <a:extLst>
              <a:ext uri="{FF2B5EF4-FFF2-40B4-BE49-F238E27FC236}">
                <a16:creationId xmlns:a16="http://schemas.microsoft.com/office/drawing/2014/main" id="{407349B5-7ADC-4EB9-92B0-CEDF528A316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6071F30-B8FC-4899-AE35-61A02AC0186E}"/>
              </a:ext>
            </a:extLst>
          </p:cNvPr>
          <p:cNvSpPr>
            <a:spLocks noGrp="1"/>
          </p:cNvSpPr>
          <p:nvPr>
            <p:ph type="sldNum" sz="quarter" idx="12"/>
          </p:nvPr>
        </p:nvSpPr>
        <p:spPr/>
        <p:txBody>
          <a:bodyPr/>
          <a:lstStyle/>
          <a:p>
            <a:fld id="{4540F61E-FA4D-42D7-ABD3-FE3306E40EE4}" type="slidenum">
              <a:rPr lang="en-GB" smtClean="0"/>
              <a:t>‹#›</a:t>
            </a:fld>
            <a:endParaRPr lang="en-GB"/>
          </a:p>
        </p:txBody>
      </p:sp>
    </p:spTree>
    <p:extLst>
      <p:ext uri="{BB962C8B-B14F-4D97-AF65-F5344CB8AC3E}">
        <p14:creationId xmlns:p14="http://schemas.microsoft.com/office/powerpoint/2010/main" val="3009729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4DF9C-1434-49AD-A791-B0FA0048138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E04C4E3-29C1-4F75-9E0C-8E7991E2E70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C00B2BF-C2F5-4F76-9A71-94F0B2DA50A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A07A1EF-3B2F-48F6-832C-7BDEFDE7A0D6}"/>
              </a:ext>
            </a:extLst>
          </p:cNvPr>
          <p:cNvSpPr>
            <a:spLocks noGrp="1"/>
          </p:cNvSpPr>
          <p:nvPr>
            <p:ph type="dt" sz="half" idx="10"/>
          </p:nvPr>
        </p:nvSpPr>
        <p:spPr/>
        <p:txBody>
          <a:bodyPr/>
          <a:lstStyle/>
          <a:p>
            <a:fld id="{9B566902-9C3B-4FFA-89D9-5D667B27CA8C}" type="datetimeFigureOut">
              <a:rPr lang="en-GB" smtClean="0"/>
              <a:t>08/05/2024</a:t>
            </a:fld>
            <a:endParaRPr lang="en-GB"/>
          </a:p>
        </p:txBody>
      </p:sp>
      <p:sp>
        <p:nvSpPr>
          <p:cNvPr id="6" name="Footer Placeholder 5">
            <a:extLst>
              <a:ext uri="{FF2B5EF4-FFF2-40B4-BE49-F238E27FC236}">
                <a16:creationId xmlns:a16="http://schemas.microsoft.com/office/drawing/2014/main" id="{69A121E1-E16B-4557-ACDD-D1C9F931D5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03DE49-AFA3-413C-ABE5-478C50C20C66}"/>
              </a:ext>
            </a:extLst>
          </p:cNvPr>
          <p:cNvSpPr>
            <a:spLocks noGrp="1"/>
          </p:cNvSpPr>
          <p:nvPr>
            <p:ph type="sldNum" sz="quarter" idx="12"/>
          </p:nvPr>
        </p:nvSpPr>
        <p:spPr/>
        <p:txBody>
          <a:bodyPr/>
          <a:lstStyle/>
          <a:p>
            <a:fld id="{4540F61E-FA4D-42D7-ABD3-FE3306E40EE4}" type="slidenum">
              <a:rPr lang="en-GB" smtClean="0"/>
              <a:t>‹#›</a:t>
            </a:fld>
            <a:endParaRPr lang="en-GB"/>
          </a:p>
        </p:txBody>
      </p:sp>
    </p:spTree>
    <p:extLst>
      <p:ext uri="{BB962C8B-B14F-4D97-AF65-F5344CB8AC3E}">
        <p14:creationId xmlns:p14="http://schemas.microsoft.com/office/powerpoint/2010/main" val="34585370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4C918-DE1C-4587-B69C-70ABBD2FE23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C58E804-1279-4532-BF0D-DD4545EBB48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a:extLst>
              <a:ext uri="{FF2B5EF4-FFF2-40B4-BE49-F238E27FC236}">
                <a16:creationId xmlns:a16="http://schemas.microsoft.com/office/drawing/2014/main" id="{67FF4DFB-1B85-4FA6-9F93-0AD8EFA1EC5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27427DE-4739-4EDA-AD61-A9783A2EC2CF}"/>
              </a:ext>
            </a:extLst>
          </p:cNvPr>
          <p:cNvSpPr>
            <a:spLocks noGrp="1"/>
          </p:cNvSpPr>
          <p:nvPr>
            <p:ph type="dt" sz="half" idx="10"/>
          </p:nvPr>
        </p:nvSpPr>
        <p:spPr/>
        <p:txBody>
          <a:bodyPr/>
          <a:lstStyle/>
          <a:p>
            <a:fld id="{9B566902-9C3B-4FFA-89D9-5D667B27CA8C}" type="datetimeFigureOut">
              <a:rPr lang="en-GB" smtClean="0"/>
              <a:t>08/05/2024</a:t>
            </a:fld>
            <a:endParaRPr lang="en-GB"/>
          </a:p>
        </p:txBody>
      </p:sp>
      <p:sp>
        <p:nvSpPr>
          <p:cNvPr id="6" name="Footer Placeholder 5">
            <a:extLst>
              <a:ext uri="{FF2B5EF4-FFF2-40B4-BE49-F238E27FC236}">
                <a16:creationId xmlns:a16="http://schemas.microsoft.com/office/drawing/2014/main" id="{57C1412C-989E-4FA2-8BD9-6C0F63DA3D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45D581-3C3E-4D9D-BDA5-A29B0EC5918D}"/>
              </a:ext>
            </a:extLst>
          </p:cNvPr>
          <p:cNvSpPr>
            <a:spLocks noGrp="1"/>
          </p:cNvSpPr>
          <p:nvPr>
            <p:ph type="sldNum" sz="quarter" idx="12"/>
          </p:nvPr>
        </p:nvSpPr>
        <p:spPr/>
        <p:txBody>
          <a:bodyPr/>
          <a:lstStyle/>
          <a:p>
            <a:fld id="{4540F61E-FA4D-42D7-ABD3-FE3306E40EE4}" type="slidenum">
              <a:rPr lang="en-GB" smtClean="0"/>
              <a:t>‹#›</a:t>
            </a:fld>
            <a:endParaRPr lang="en-GB"/>
          </a:p>
        </p:txBody>
      </p:sp>
    </p:spTree>
    <p:extLst>
      <p:ext uri="{BB962C8B-B14F-4D97-AF65-F5344CB8AC3E}">
        <p14:creationId xmlns:p14="http://schemas.microsoft.com/office/powerpoint/2010/main" val="6622952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48C9B-F003-40FF-81E4-C9BAEB9167A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9C3B8A-A53D-42B6-A141-3187B60360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2B5597-1C83-4E39-B4F3-4FC1DC45B008}"/>
              </a:ext>
            </a:extLst>
          </p:cNvPr>
          <p:cNvSpPr>
            <a:spLocks noGrp="1"/>
          </p:cNvSpPr>
          <p:nvPr>
            <p:ph type="dt" sz="half" idx="10"/>
          </p:nvPr>
        </p:nvSpPr>
        <p:spPr/>
        <p:txBody>
          <a:bodyPr/>
          <a:lstStyle/>
          <a:p>
            <a:fld id="{9B566902-9C3B-4FFA-89D9-5D667B27CA8C}" type="datetimeFigureOut">
              <a:rPr lang="en-GB" smtClean="0"/>
              <a:t>08/05/2024</a:t>
            </a:fld>
            <a:endParaRPr lang="en-GB"/>
          </a:p>
        </p:txBody>
      </p:sp>
      <p:sp>
        <p:nvSpPr>
          <p:cNvPr id="5" name="Footer Placeholder 4">
            <a:extLst>
              <a:ext uri="{FF2B5EF4-FFF2-40B4-BE49-F238E27FC236}">
                <a16:creationId xmlns:a16="http://schemas.microsoft.com/office/drawing/2014/main" id="{75D8B957-F277-4913-B30C-9396D9B511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4EAAF4-E9E1-4A65-834A-9FBF217E4518}"/>
              </a:ext>
            </a:extLst>
          </p:cNvPr>
          <p:cNvSpPr>
            <a:spLocks noGrp="1"/>
          </p:cNvSpPr>
          <p:nvPr>
            <p:ph type="sldNum" sz="quarter" idx="12"/>
          </p:nvPr>
        </p:nvSpPr>
        <p:spPr/>
        <p:txBody>
          <a:bodyPr/>
          <a:lstStyle/>
          <a:p>
            <a:fld id="{4540F61E-FA4D-42D7-ABD3-FE3306E40EE4}" type="slidenum">
              <a:rPr lang="en-GB" smtClean="0"/>
              <a:t>‹#›</a:t>
            </a:fld>
            <a:endParaRPr lang="en-GB"/>
          </a:p>
        </p:txBody>
      </p:sp>
    </p:spTree>
    <p:extLst>
      <p:ext uri="{BB962C8B-B14F-4D97-AF65-F5344CB8AC3E}">
        <p14:creationId xmlns:p14="http://schemas.microsoft.com/office/powerpoint/2010/main" val="42094537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9164DC-17CB-4E79-9DB4-6D6F9CD75FC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122124-01BB-490F-B66D-91AFCA4FD7D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D2F2EA-978C-451D-8C2F-B181C439EF5A}"/>
              </a:ext>
            </a:extLst>
          </p:cNvPr>
          <p:cNvSpPr>
            <a:spLocks noGrp="1"/>
          </p:cNvSpPr>
          <p:nvPr>
            <p:ph type="dt" sz="half" idx="10"/>
          </p:nvPr>
        </p:nvSpPr>
        <p:spPr/>
        <p:txBody>
          <a:bodyPr/>
          <a:lstStyle/>
          <a:p>
            <a:fld id="{9B566902-9C3B-4FFA-89D9-5D667B27CA8C}" type="datetimeFigureOut">
              <a:rPr lang="en-GB" smtClean="0"/>
              <a:t>08/05/2024</a:t>
            </a:fld>
            <a:endParaRPr lang="en-GB"/>
          </a:p>
        </p:txBody>
      </p:sp>
      <p:sp>
        <p:nvSpPr>
          <p:cNvPr id="5" name="Footer Placeholder 4">
            <a:extLst>
              <a:ext uri="{FF2B5EF4-FFF2-40B4-BE49-F238E27FC236}">
                <a16:creationId xmlns:a16="http://schemas.microsoft.com/office/drawing/2014/main" id="{A5958CF7-0714-4E4C-A7FC-E821A056FE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ABB414-E1FF-4C1A-9260-05BFFA1ACAA9}"/>
              </a:ext>
            </a:extLst>
          </p:cNvPr>
          <p:cNvSpPr>
            <a:spLocks noGrp="1"/>
          </p:cNvSpPr>
          <p:nvPr>
            <p:ph type="sldNum" sz="quarter" idx="12"/>
          </p:nvPr>
        </p:nvSpPr>
        <p:spPr/>
        <p:txBody>
          <a:bodyPr/>
          <a:lstStyle/>
          <a:p>
            <a:fld id="{4540F61E-FA4D-42D7-ABD3-FE3306E40EE4}" type="slidenum">
              <a:rPr lang="en-GB" smtClean="0"/>
              <a:t>‹#›</a:t>
            </a:fld>
            <a:endParaRPr lang="en-GB"/>
          </a:p>
        </p:txBody>
      </p:sp>
    </p:spTree>
    <p:extLst>
      <p:ext uri="{BB962C8B-B14F-4D97-AF65-F5344CB8AC3E}">
        <p14:creationId xmlns:p14="http://schemas.microsoft.com/office/powerpoint/2010/main" val="2886983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B953B0-2FD4-B94A-BFC8-029FEEBCB4EE}" type="datetimeFigureOut">
              <a:rPr lang="en-US" smtClean="0">
                <a:solidFill>
                  <a:prstClr val="black">
                    <a:tint val="75000"/>
                  </a:prstClr>
                </a:solidFill>
              </a:rPr>
              <a:pPr/>
              <a:t>5/8/2024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EFA9EC9-8EAE-A440-86FA-EB53BA2895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33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B953B0-2FD4-B94A-BFC8-029FEEBCB4EE}" type="datetimeFigureOut">
              <a:rPr lang="en-US" smtClean="0">
                <a:solidFill>
                  <a:prstClr val="black">
                    <a:tint val="75000"/>
                  </a:prstClr>
                </a:solidFill>
              </a:rPr>
              <a:pPr/>
              <a:t>5/8/2024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EFA9EC9-8EAE-A440-86FA-EB53BA2895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594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B953B0-2FD4-B94A-BFC8-029FEEBCB4EE}" type="datetimeFigureOut">
              <a:rPr lang="en-US" smtClean="0">
                <a:solidFill>
                  <a:prstClr val="black">
                    <a:tint val="75000"/>
                  </a:prstClr>
                </a:solidFill>
              </a:rPr>
              <a:pPr/>
              <a:t>5/8/2024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EFA9EC9-8EAE-A440-86FA-EB53BA2895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7412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AB953B0-2FD4-B94A-BFC8-029FEEBCB4EE}"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FA9EC9-8EAE-A440-86FA-EB53BA2895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2840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AB953B0-2FD4-B94A-BFC8-029FEEBCB4EE}"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FA9EC9-8EAE-A440-86FA-EB53BA2895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853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AB953B0-2FD4-B94A-BFC8-029FEEBCB4EE}" type="datetimeFigureOut">
              <a:rPr lang="en-US" smtClean="0">
                <a:solidFill>
                  <a:prstClr val="black">
                    <a:tint val="75000"/>
                  </a:prstClr>
                </a:solidFill>
              </a:rPr>
              <a:pPr defTabSz="457200"/>
              <a:t>5/8/2024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EFA9EC9-8EAE-A440-86FA-EB53BA289597}"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260470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0D61DC-2A31-423A-9CF6-50DB5083DE00}" type="datetime1">
              <a:rPr lang="en-GB" smtClean="0"/>
              <a:t>08/05/2024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Biolojolly 2018</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A6D43-CCDE-4831-99D0-043B70A8D9BF}" type="slidenum">
              <a:rPr lang="en-GB" smtClean="0"/>
              <a:t>‹#›</a:t>
            </a:fld>
            <a:endParaRPr lang="en-GB"/>
          </a:p>
        </p:txBody>
      </p:sp>
    </p:spTree>
    <p:extLst>
      <p:ext uri="{BB962C8B-B14F-4D97-AF65-F5344CB8AC3E}">
        <p14:creationId xmlns:p14="http://schemas.microsoft.com/office/powerpoint/2010/main" val="23333673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D68E7C5-1A63-4469-BECE-D4B8A09C9167}" type="datetimeFigureOut">
              <a:rPr lang="en-GB" smtClean="0"/>
              <a:t>08/05/2024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33D83A0-559C-48EF-9E14-4D9F31B6FAD2}" type="slidenum">
              <a:rPr lang="en-GB" smtClean="0"/>
              <a:t>‹#›</a:t>
            </a:fld>
            <a:endParaRPr lang="en-GB"/>
          </a:p>
        </p:txBody>
      </p:sp>
    </p:spTree>
    <p:extLst>
      <p:ext uri="{BB962C8B-B14F-4D97-AF65-F5344CB8AC3E}">
        <p14:creationId xmlns:p14="http://schemas.microsoft.com/office/powerpoint/2010/main" val="34888212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0A6955-3769-4040-995C-57FAE0325BA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26B6B9-8198-45C3-8514-DA1B5B39491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3FBF32-F15C-44A9-B7CE-F0C85D94341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B566902-9C3B-4FFA-89D9-5D667B27CA8C}" type="datetimeFigureOut">
              <a:rPr lang="en-GB" smtClean="0"/>
              <a:t>08/05/2024</a:t>
            </a:fld>
            <a:endParaRPr lang="en-GB"/>
          </a:p>
        </p:txBody>
      </p:sp>
      <p:sp>
        <p:nvSpPr>
          <p:cNvPr id="5" name="Footer Placeholder 4">
            <a:extLst>
              <a:ext uri="{FF2B5EF4-FFF2-40B4-BE49-F238E27FC236}">
                <a16:creationId xmlns:a16="http://schemas.microsoft.com/office/drawing/2014/main" id="{0E2145DA-491F-4F86-B3F3-468EB1580CB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F1E5771-C14B-4CA9-AFA6-B6A6AAA207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40F61E-FA4D-42D7-ABD3-FE3306E40EE4}" type="slidenum">
              <a:rPr lang="en-GB" smtClean="0"/>
              <a:t>‹#›</a:t>
            </a:fld>
            <a:endParaRPr lang="en-GB"/>
          </a:p>
        </p:txBody>
      </p:sp>
    </p:spTree>
    <p:extLst>
      <p:ext uri="{BB962C8B-B14F-4D97-AF65-F5344CB8AC3E}">
        <p14:creationId xmlns:p14="http://schemas.microsoft.com/office/powerpoint/2010/main" val="17898344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about:blank" TargetMode="External"/><Relationship Id="rId1" Type="http://schemas.openxmlformats.org/officeDocument/2006/relationships/slideLayout" Target="../slideLayouts/slideLayout23.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youtube.com/watch?v=VPf6ITsjsg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newman.cumbria.sch.uk/" TargetMode="Externa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4.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9306" y="1152300"/>
            <a:ext cx="4718940" cy="1007363"/>
          </a:xfrm>
          <a:prstGeom prst="roundRect">
            <a:avLst/>
          </a:prstGeom>
          <a:solidFill>
            <a:srgbClr val="FEF4E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17780" cmpd="sng">
                  <a:noFill/>
                  <a:prstDash val="solid"/>
                  <a:miter lim="800000"/>
                </a:ln>
                <a:solidFill>
                  <a:prstClr val="black"/>
                </a:solidFill>
                <a:effectLst/>
                <a:uLnTx/>
                <a:uFillTx/>
                <a:latin typeface="Comic Sans MS" panose="030F0702030302020204" pitchFamily="66" charset="0"/>
                <a:ea typeface="+mn-ea"/>
                <a:cs typeface="+mn-cs"/>
              </a:rPr>
              <a:t>Reading book and equipment on desks.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17780" cmpd="sng">
                  <a:noFill/>
                  <a:prstDash val="solid"/>
                  <a:miter lim="800000"/>
                </a:ln>
                <a:solidFill>
                  <a:prstClr val="black"/>
                </a:solidFill>
                <a:effectLst/>
                <a:uLnTx/>
                <a:uFillTx/>
                <a:latin typeface="Comic Sans MS" panose="030F0702030302020204" pitchFamily="66" charset="0"/>
                <a:ea typeface="+mn-ea"/>
                <a:cs typeface="+mn-cs"/>
              </a:rPr>
              <a:t>Write in </a:t>
            </a:r>
            <a:r>
              <a:rPr kumimoji="0" lang="en-US" sz="1800" b="0" i="0" u="sng" strike="noStrike" kern="1200" cap="none" spc="0" normalizeH="0" baseline="0" noProof="0" dirty="0">
                <a:ln w="17780" cmpd="sng">
                  <a:noFill/>
                  <a:prstDash val="solid"/>
                  <a:miter lim="800000"/>
                </a:ln>
                <a:solidFill>
                  <a:prstClr val="black"/>
                </a:solidFill>
                <a:effectLst/>
                <a:uLnTx/>
                <a:uFillTx/>
                <a:latin typeface="Comic Sans MS" panose="030F0702030302020204" pitchFamily="66" charset="0"/>
                <a:ea typeface="+mn-ea"/>
                <a:cs typeface="+mn-cs"/>
              </a:rPr>
              <a:t>black pen</a:t>
            </a:r>
            <a:r>
              <a:rPr kumimoji="0" lang="en-US" sz="1800" b="0" i="0" u="none" strike="noStrike" kern="1200" cap="none" spc="0" normalizeH="0" baseline="0" noProof="0" dirty="0">
                <a:ln w="17780" cmpd="sng">
                  <a:noFill/>
                  <a:prstDash val="solid"/>
                  <a:miter lim="800000"/>
                </a:ln>
                <a:solidFill>
                  <a:prstClr val="black"/>
                </a:solidFill>
                <a:effectLst/>
                <a:uLnTx/>
                <a:uFillTx/>
                <a:latin typeface="Comic Sans MS" panose="030F0702030302020204" pitchFamily="66" charset="0"/>
                <a:ea typeface="+mn-ea"/>
                <a:cs typeface="+mn-cs"/>
              </a:rPr>
              <a:t>; underline </a:t>
            </a:r>
            <a:r>
              <a:rPr kumimoji="0" lang="en-US" sz="1800" b="0" i="0" u="sng" strike="noStrike" kern="1200" cap="none" spc="0" normalizeH="0" baseline="0" noProof="0" dirty="0">
                <a:ln w="17780" cmpd="sng">
                  <a:noFill/>
                  <a:prstDash val="solid"/>
                  <a:miter lim="800000"/>
                </a:ln>
                <a:solidFill>
                  <a:prstClr val="black"/>
                </a:solidFill>
                <a:effectLst/>
                <a:uLnTx/>
                <a:uFillTx/>
                <a:latin typeface="Comic Sans MS" panose="030F0702030302020204" pitchFamily="66" charset="0"/>
                <a:ea typeface="+mn-ea"/>
                <a:cs typeface="+mn-cs"/>
              </a:rPr>
              <a:t>using a ruler</a:t>
            </a:r>
            <a:r>
              <a:rPr kumimoji="0" lang="en-US" sz="1800" b="0" i="0" u="none" strike="noStrike" kern="1200" cap="none" spc="0" normalizeH="0" baseline="0" noProof="0" dirty="0">
                <a:ln w="17780" cmpd="sng">
                  <a:noFill/>
                  <a:prstDash val="solid"/>
                  <a:miter lim="800000"/>
                </a:ln>
                <a:solidFill>
                  <a:prstClr val="black"/>
                </a:solidFill>
                <a:effectLst/>
                <a:uLnTx/>
                <a:uFillTx/>
                <a:latin typeface="Comic Sans MS" panose="030F0702030302020204" pitchFamily="66" charset="0"/>
                <a:ea typeface="+mn-ea"/>
                <a:cs typeface="+mn-cs"/>
              </a:rPr>
              <a:t>.  </a:t>
            </a:r>
            <a:endParaRPr kumimoji="0" lang="en-GB" sz="1800" b="0" i="0" u="none" strike="noStrike" kern="1200" cap="none" spc="0" normalizeH="0" baseline="0" noProof="0" dirty="0">
              <a:ln w="17780" cmpd="sng">
                <a:noFill/>
                <a:prstDash val="solid"/>
                <a:miter lim="800000"/>
              </a:ln>
              <a:solidFill>
                <a:prstClr val="black"/>
              </a:solidFill>
              <a:effectLst/>
              <a:uLnTx/>
              <a:uFillTx/>
              <a:latin typeface="Comic Sans MS" panose="030F0702030302020204" pitchFamily="66" charset="0"/>
              <a:ea typeface="+mn-ea"/>
              <a:cs typeface="+mn-cs"/>
            </a:endParaRPr>
          </a:p>
        </p:txBody>
      </p:sp>
      <p:sp>
        <p:nvSpPr>
          <p:cNvPr id="8" name="Rounded Rectangle 7"/>
          <p:cNvSpPr/>
          <p:nvPr/>
        </p:nvSpPr>
        <p:spPr>
          <a:xfrm>
            <a:off x="72794" y="75091"/>
            <a:ext cx="8963701" cy="916598"/>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5" name="Group 24"/>
          <p:cNvGrpSpPr/>
          <p:nvPr/>
        </p:nvGrpSpPr>
        <p:grpSpPr>
          <a:xfrm>
            <a:off x="194191" y="2262557"/>
            <a:ext cx="8842303" cy="1600200"/>
            <a:chOff x="107063" y="3150253"/>
            <a:chExt cx="8396467" cy="2069044"/>
          </a:xfrm>
        </p:grpSpPr>
        <p:pic>
          <p:nvPicPr>
            <p:cNvPr id="27" name="Picture 4" descr="http://t1.gstatic.com/images?q=tbn:ANd9GcTJ7nDu9vphUPC9ErvxT4SFiZzexnUKltgQBiWEKo7rgf-h2Wlh:rhodiadrive.com/wp-content/uploads/2007/06/lm-18.gif">
              <a:hlinkClick r:id="rId2"/>
            </p:cNvPr>
            <p:cNvPicPr>
              <a:picLocks noChangeAspect="1" noChangeArrowheads="1"/>
            </p:cNvPicPr>
            <p:nvPr/>
          </p:nvPicPr>
          <p:blipFill rotWithShape="1">
            <a:blip r:embed="rId3">
              <a:duotone>
                <a:prstClr val="black"/>
                <a:schemeClr val="accent4">
                  <a:tint val="45000"/>
                  <a:satMod val="400000"/>
                </a:schemeClr>
              </a:duotone>
              <a:extLst>
                <a:ext uri="{28A0092B-C50C-407E-A947-70E740481C1C}">
                  <a14:useLocalDpi xmlns:a14="http://schemas.microsoft.com/office/drawing/2010/main" val="0"/>
                </a:ext>
              </a:extLst>
            </a:blip>
            <a:srcRect l="65707" t="7971" r="8266" b="9978"/>
            <a:stretch/>
          </p:blipFill>
          <p:spPr bwMode="auto">
            <a:xfrm>
              <a:off x="107063" y="3150253"/>
              <a:ext cx="619767" cy="2069044"/>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421682" y="3150253"/>
              <a:ext cx="8081848" cy="2069044"/>
              <a:chOff x="-245077" y="3326657"/>
              <a:chExt cx="7468191" cy="2069044"/>
            </a:xfrm>
          </p:grpSpPr>
          <p:pic>
            <p:nvPicPr>
              <p:cNvPr id="1028" name="Picture 4" descr="http://t1.gstatic.com/images?q=tbn:ANd9GcTJ7nDu9vphUPC9ErvxT4SFiZzexnUKltgQBiWEKo7rgf-h2Wlh:rhodiadrive.com/wp-content/uploads/2007/06/lm-18.gif">
                <a:hlinkClick r:id="rId2"/>
              </p:cNvPr>
              <p:cNvPicPr>
                <a:picLocks noChangeAspect="1" noChangeArrowheads="1"/>
              </p:cNvPicPr>
              <p:nvPr/>
            </p:nvPicPr>
            <p:blipFill rotWithShape="1">
              <a:blip r:embed="rId3">
                <a:duotone>
                  <a:prstClr val="black"/>
                  <a:schemeClr val="accent4">
                    <a:tint val="45000"/>
                    <a:satMod val="400000"/>
                  </a:schemeClr>
                </a:duotone>
                <a:extLst>
                  <a:ext uri="{28A0092B-C50C-407E-A947-70E740481C1C}">
                    <a14:useLocalDpi xmlns:a14="http://schemas.microsoft.com/office/drawing/2010/main" val="0"/>
                  </a:ext>
                </a:extLst>
              </a:blip>
              <a:srcRect l="10104" t="7971" r="8266" b="9978"/>
              <a:stretch/>
            </p:blipFill>
            <p:spPr bwMode="auto">
              <a:xfrm>
                <a:off x="-245077" y="3326657"/>
                <a:ext cx="1943816" cy="20690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t1.gstatic.com/images?q=tbn:ANd9GcTJ7nDu9vphUPC9ErvxT4SFiZzexnUKltgQBiWEKo7rgf-h2Wlh:rhodiadrive.com/wp-content/uploads/2007/06/lm-18.gif">
                <a:hlinkClick r:id="rId2"/>
              </p:cNvPr>
              <p:cNvPicPr>
                <a:picLocks noChangeAspect="1" noChangeArrowheads="1"/>
              </p:cNvPicPr>
              <p:nvPr/>
            </p:nvPicPr>
            <p:blipFill rotWithShape="1">
              <a:blip r:embed="rId3">
                <a:duotone>
                  <a:prstClr val="black"/>
                  <a:schemeClr val="accent4">
                    <a:tint val="45000"/>
                    <a:satMod val="400000"/>
                  </a:schemeClr>
                </a:duotone>
                <a:extLst>
                  <a:ext uri="{28A0092B-C50C-407E-A947-70E740481C1C}">
                    <a14:useLocalDpi xmlns:a14="http://schemas.microsoft.com/office/drawing/2010/main" val="0"/>
                  </a:ext>
                </a:extLst>
              </a:blip>
              <a:srcRect l="39680" t="7971" r="8266" b="9978"/>
              <a:stretch/>
            </p:blipFill>
            <p:spPr bwMode="auto">
              <a:xfrm>
                <a:off x="1560277" y="3326657"/>
                <a:ext cx="1239534" cy="20690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t1.gstatic.com/images?q=tbn:ANd9GcTJ7nDu9vphUPC9ErvxT4SFiZzexnUKltgQBiWEKo7rgf-h2Wlh:rhodiadrive.com/wp-content/uploads/2007/06/lm-18.gif">
                <a:hlinkClick r:id="rId2"/>
              </p:cNvPr>
              <p:cNvPicPr>
                <a:picLocks noChangeAspect="1" noChangeArrowheads="1"/>
              </p:cNvPicPr>
              <p:nvPr/>
            </p:nvPicPr>
            <p:blipFill rotWithShape="1">
              <a:blip r:embed="rId3">
                <a:duotone>
                  <a:prstClr val="black"/>
                  <a:schemeClr val="accent4">
                    <a:tint val="45000"/>
                    <a:satMod val="400000"/>
                  </a:schemeClr>
                </a:duotone>
                <a:extLst>
                  <a:ext uri="{28A0092B-C50C-407E-A947-70E740481C1C}">
                    <a14:useLocalDpi xmlns:a14="http://schemas.microsoft.com/office/drawing/2010/main" val="0"/>
                  </a:ext>
                </a:extLst>
              </a:blip>
              <a:srcRect l="39680" t="7971" r="8266" b="9978"/>
              <a:stretch/>
            </p:blipFill>
            <p:spPr bwMode="auto">
              <a:xfrm>
                <a:off x="2552519" y="3326657"/>
                <a:ext cx="1239534" cy="206904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t1.gstatic.com/images?q=tbn:ANd9GcTJ7nDu9vphUPC9ErvxT4SFiZzexnUKltgQBiWEKo7rgf-h2Wlh:rhodiadrive.com/wp-content/uploads/2007/06/lm-18.gif">
                <a:hlinkClick r:id="rId2"/>
              </p:cNvPr>
              <p:cNvPicPr>
                <a:picLocks noChangeAspect="1" noChangeArrowheads="1"/>
              </p:cNvPicPr>
              <p:nvPr/>
            </p:nvPicPr>
            <p:blipFill rotWithShape="1">
              <a:blip r:embed="rId3">
                <a:duotone>
                  <a:prstClr val="black"/>
                  <a:schemeClr val="accent4">
                    <a:tint val="45000"/>
                    <a:satMod val="400000"/>
                  </a:schemeClr>
                </a:duotone>
                <a:extLst>
                  <a:ext uri="{28A0092B-C50C-407E-A947-70E740481C1C}">
                    <a14:useLocalDpi xmlns:a14="http://schemas.microsoft.com/office/drawing/2010/main" val="0"/>
                  </a:ext>
                </a:extLst>
              </a:blip>
              <a:srcRect l="39680" t="7971" r="8266" b="9978"/>
              <a:stretch/>
            </p:blipFill>
            <p:spPr bwMode="auto">
              <a:xfrm>
                <a:off x="3720159" y="3326657"/>
                <a:ext cx="1239534" cy="206904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t1.gstatic.com/images?q=tbn:ANd9GcTJ7nDu9vphUPC9ErvxT4SFiZzexnUKltgQBiWEKo7rgf-h2Wlh:rhodiadrive.com/wp-content/uploads/2007/06/lm-18.gif">
                <a:hlinkClick r:id="rId2"/>
              </p:cNvPr>
              <p:cNvPicPr>
                <a:picLocks noChangeAspect="1" noChangeArrowheads="1"/>
              </p:cNvPicPr>
              <p:nvPr/>
            </p:nvPicPr>
            <p:blipFill rotWithShape="1">
              <a:blip r:embed="rId3">
                <a:duotone>
                  <a:prstClr val="black"/>
                  <a:schemeClr val="accent4">
                    <a:tint val="45000"/>
                    <a:satMod val="400000"/>
                  </a:schemeClr>
                </a:duotone>
                <a:extLst>
                  <a:ext uri="{28A0092B-C50C-407E-A947-70E740481C1C}">
                    <a14:useLocalDpi xmlns:a14="http://schemas.microsoft.com/office/drawing/2010/main" val="0"/>
                  </a:ext>
                </a:extLst>
              </a:blip>
              <a:srcRect l="39680" t="7971" r="8266" b="9978"/>
              <a:stretch/>
            </p:blipFill>
            <p:spPr bwMode="auto">
              <a:xfrm>
                <a:off x="4744046" y="3326657"/>
                <a:ext cx="1239534" cy="206904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t1.gstatic.com/images?q=tbn:ANd9GcTJ7nDu9vphUPC9ErvxT4SFiZzexnUKltgQBiWEKo7rgf-h2Wlh:rhodiadrive.com/wp-content/uploads/2007/06/lm-18.gif">
                <a:hlinkClick r:id="rId2"/>
              </p:cNvPr>
              <p:cNvPicPr>
                <a:picLocks noChangeAspect="1" noChangeArrowheads="1"/>
              </p:cNvPicPr>
              <p:nvPr/>
            </p:nvPicPr>
            <p:blipFill rotWithShape="1">
              <a:blip r:embed="rId3">
                <a:duotone>
                  <a:prstClr val="black"/>
                  <a:schemeClr val="accent4">
                    <a:tint val="45000"/>
                    <a:satMod val="400000"/>
                  </a:schemeClr>
                </a:duotone>
                <a:extLst>
                  <a:ext uri="{28A0092B-C50C-407E-A947-70E740481C1C}">
                    <a14:useLocalDpi xmlns:a14="http://schemas.microsoft.com/office/drawing/2010/main" val="0"/>
                  </a:ext>
                </a:extLst>
              </a:blip>
              <a:srcRect l="39680" t="7971" r="8266" b="9978"/>
              <a:stretch/>
            </p:blipFill>
            <p:spPr bwMode="auto">
              <a:xfrm>
                <a:off x="5983580" y="3326657"/>
                <a:ext cx="1239534" cy="206904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 name="Title 1"/>
          <p:cNvSpPr>
            <a:spLocks noGrp="1"/>
          </p:cNvSpPr>
          <p:nvPr>
            <p:ph type="ctrTitle"/>
          </p:nvPr>
        </p:nvSpPr>
        <p:spPr>
          <a:xfrm>
            <a:off x="263422" y="2604488"/>
            <a:ext cx="8686387" cy="377059"/>
          </a:xfrm>
        </p:spPr>
        <p:txBody>
          <a:bodyPr>
            <a:noAutofit/>
          </a:bodyPr>
          <a:lstStyle/>
          <a:p>
            <a:pPr algn="l"/>
            <a:r>
              <a:rPr lang="en-US" sz="2400" u="sng" dirty="0">
                <a:latin typeface="Comic Sans MS"/>
                <a:cs typeface="Comic Sans MS"/>
              </a:rPr>
              <a:t>c/w</a:t>
            </a:r>
            <a:r>
              <a:rPr lang="en-US" sz="2400" dirty="0">
                <a:latin typeface="Comic Sans MS"/>
                <a:cs typeface="Comic Sans MS"/>
              </a:rPr>
              <a:t>											</a:t>
            </a:r>
            <a:r>
              <a:rPr lang="en-US" sz="2400" u="sng" dirty="0">
                <a:latin typeface="Comic Sans MS"/>
                <a:cs typeface="Comic Sans MS"/>
              </a:rPr>
              <a:t>date</a:t>
            </a:r>
            <a:br>
              <a:rPr lang="en-US" sz="2400" u="sng" dirty="0">
                <a:latin typeface="Comic Sans MS"/>
                <a:cs typeface="Comic Sans MS"/>
              </a:rPr>
            </a:br>
            <a:r>
              <a:rPr lang="en-US" sz="2400" dirty="0">
                <a:latin typeface="Comic Sans MS"/>
                <a:cs typeface="Comic Sans MS"/>
              </a:rPr>
              <a:t>	   </a:t>
            </a:r>
            <a:r>
              <a:rPr lang="en-US" sz="2400" u="sng" dirty="0">
                <a:latin typeface="Comic Sans MS"/>
                <a:cs typeface="Comic Sans MS"/>
              </a:rPr>
              <a:t>What are prejudice and discrimination?</a:t>
            </a:r>
          </a:p>
        </p:txBody>
      </p:sp>
      <p:sp>
        <p:nvSpPr>
          <p:cNvPr id="3" name="Subtitle 2"/>
          <p:cNvSpPr>
            <a:spLocks noGrp="1"/>
          </p:cNvSpPr>
          <p:nvPr>
            <p:ph type="subTitle" idx="1"/>
          </p:nvPr>
        </p:nvSpPr>
        <p:spPr>
          <a:xfrm>
            <a:off x="1333987" y="3386647"/>
            <a:ext cx="6297351" cy="911522"/>
          </a:xfrm>
        </p:spPr>
        <p:txBody>
          <a:bodyPr>
            <a:noAutofit/>
          </a:bodyPr>
          <a:lstStyle/>
          <a:p>
            <a:pPr algn="l"/>
            <a:endParaRPr lang="en-US" u="sng" dirty="0">
              <a:latin typeface="Comic Sans MS"/>
              <a:cs typeface="Comic Sans MS"/>
            </a:endParaRPr>
          </a:p>
          <a:p>
            <a:pPr algn="l"/>
            <a:endParaRPr lang="en-US" dirty="0">
              <a:latin typeface="Comic Sans MS"/>
              <a:cs typeface="Comic Sans MS"/>
            </a:endParaRPr>
          </a:p>
          <a:p>
            <a:pPr algn="l">
              <a:spcBef>
                <a:spcPts val="0"/>
              </a:spcBef>
            </a:pPr>
            <a:r>
              <a:rPr lang="en-US" dirty="0">
                <a:latin typeface="Comic Sans MS"/>
                <a:cs typeface="Comic Sans MS"/>
              </a:rPr>
              <a:t>                    </a:t>
            </a:r>
          </a:p>
          <a:p>
            <a:pPr algn="l">
              <a:spcBef>
                <a:spcPts val="0"/>
              </a:spcBef>
            </a:pPr>
            <a:endParaRPr lang="en-US" u="sng" dirty="0">
              <a:latin typeface="Comic Sans MS"/>
              <a:cs typeface="Comic Sans MS"/>
            </a:endParaRPr>
          </a:p>
          <a:p>
            <a:pPr algn="l"/>
            <a:endParaRPr lang="en-US" sz="1350" dirty="0">
              <a:latin typeface="Comic Sans MS"/>
              <a:cs typeface="Comic Sans MS"/>
            </a:endParaRPr>
          </a:p>
          <a:p>
            <a:pPr algn="l"/>
            <a:endParaRPr lang="en-US" dirty="0">
              <a:latin typeface="Comic Sans MS"/>
              <a:cs typeface="Comic Sans MS"/>
            </a:endParaRPr>
          </a:p>
        </p:txBody>
      </p:sp>
      <p:sp>
        <p:nvSpPr>
          <p:cNvPr id="7" name="TextBox 6"/>
          <p:cNvSpPr txBox="1"/>
          <p:nvPr/>
        </p:nvSpPr>
        <p:spPr>
          <a:xfrm>
            <a:off x="1043608" y="-19377"/>
            <a:ext cx="6264519" cy="147732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B79817"/>
                </a:solidFill>
                <a:effectLst/>
                <a:uLnTx/>
                <a:uFillTx/>
                <a:latin typeface="Calibri" panose="020F0502020204030204"/>
                <a:ea typeface="+mn-ea"/>
                <a:cs typeface="+mn-cs"/>
              </a:rPr>
              <a:t>            </a:t>
            </a:r>
            <a:r>
              <a:rPr kumimoji="0" lang="en-US" sz="3300" b="1" i="0" u="none" strike="noStrike" kern="1200" cap="none" spc="0" normalizeH="0" baseline="0" noProof="0" dirty="0">
                <a:ln>
                  <a:solidFill>
                    <a:sysClr val="windowText" lastClr="000000"/>
                  </a:solidFill>
                </a:ln>
                <a:solidFill>
                  <a:prstClr val="white"/>
                </a:solidFill>
                <a:effectLst/>
                <a:uLnTx/>
                <a:uFillTx/>
                <a:latin typeface="Bell MT" panose="02020503060305020303" pitchFamily="18" charset="0"/>
                <a:ea typeface="+mn-ea"/>
                <a:cs typeface="Arial" panose="020B0604020202020204" pitchFamily="34" charset="0"/>
              </a:rPr>
              <a:t>Presentation &amp; Standards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solidFill>
                    <a:sysClr val="windowText" lastClr="000000"/>
                  </a:solidFill>
                </a:ln>
                <a:solidFill>
                  <a:prstClr val="white"/>
                </a:solidFill>
                <a:effectLst/>
                <a:uLnTx/>
                <a:uFillTx/>
                <a:latin typeface="Bell MT" panose="02020503060305020303" pitchFamily="18" charset="0"/>
                <a:ea typeface="+mn-ea"/>
                <a:cs typeface="Arial" panose="020B0604020202020204" pitchFamily="34" charset="0"/>
              </a:rPr>
              <a:t>        “Only our best will do”</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B79817"/>
                </a:solidFill>
                <a:effectLst/>
                <a:uLnTx/>
                <a:uFillTx/>
                <a:latin typeface="Calibri" panose="020F0502020204030204"/>
                <a:ea typeface="+mn-ea"/>
                <a:cs typeface="+mn-cs"/>
              </a:rPr>
              <a:t>                                      </a:t>
            </a:r>
            <a:endParaRPr kumimoji="0" lang="en-US" sz="2400" b="1" i="0" u="none" strike="noStrike" kern="1200" cap="none" spc="0" normalizeH="0" baseline="0" noProof="0" dirty="0">
              <a:ln>
                <a:solidFill>
                  <a:sysClr val="windowText" lastClr="000000"/>
                </a:solidFill>
              </a:ln>
              <a:solidFill>
                <a:srgbClr val="B79817"/>
              </a:solidFill>
              <a:effectLst/>
              <a:uLnTx/>
              <a:uFillTx/>
              <a:latin typeface="Arial" panose="020B0604020202020204" pitchFamily="34" charset="0"/>
              <a:ea typeface="+mn-ea"/>
              <a:cs typeface="Arial" panose="020B0604020202020204" pitchFamily="34" charset="0"/>
            </a:endParaRPr>
          </a:p>
        </p:txBody>
      </p:sp>
      <p:sp>
        <p:nvSpPr>
          <p:cNvPr id="10" name="Subtitle 2"/>
          <p:cNvSpPr txBox="1">
            <a:spLocks/>
          </p:cNvSpPr>
          <p:nvPr/>
        </p:nvSpPr>
        <p:spPr>
          <a:xfrm>
            <a:off x="1403825" y="4400550"/>
            <a:ext cx="6352527" cy="1600200"/>
          </a:xfrm>
          <a:prstGeom prst="rect">
            <a:avLst/>
          </a:prstGeom>
        </p:spPr>
        <p:txBody>
          <a:bodyPr vert="horz" lIns="68580" tIns="34290" rIns="68580" bIns="3429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endParaRPr kumimoji="0" lang="en-US" sz="1800" b="0" i="0" u="none" strike="noStrike" kern="1200" cap="none" spc="0" normalizeH="0" baseline="0" noProof="0" dirty="0">
              <a:ln>
                <a:noFill/>
              </a:ln>
              <a:solidFill>
                <a:prstClr val="black"/>
              </a:solidFill>
              <a:effectLst/>
              <a:uLnTx/>
              <a:uFillTx/>
              <a:latin typeface="Comic Sans MS"/>
              <a:ea typeface="+mn-ea"/>
              <a:cs typeface="Comic Sans MS"/>
            </a:endParaRPr>
          </a:p>
        </p:txBody>
      </p:sp>
      <p:sp>
        <p:nvSpPr>
          <p:cNvPr id="12" name="Subtitle 2"/>
          <p:cNvSpPr txBox="1">
            <a:spLocks/>
          </p:cNvSpPr>
          <p:nvPr/>
        </p:nvSpPr>
        <p:spPr>
          <a:xfrm>
            <a:off x="1469976" y="4400551"/>
            <a:ext cx="1301799" cy="1369401"/>
          </a:xfrm>
          <a:prstGeom prst="rect">
            <a:avLst/>
          </a:prstGeom>
        </p:spPr>
        <p:txBody>
          <a:bodyPr vert="horz" lIns="68580" tIns="34290" rIns="68580" bIns="3429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endParaRPr kumimoji="0" lang="en-US" sz="1800" b="0" i="0" u="none" strike="noStrike" kern="1200" cap="none" spc="0" normalizeH="0" baseline="0" noProof="0" dirty="0">
              <a:ln>
                <a:noFill/>
              </a:ln>
              <a:solidFill>
                <a:prstClr val="black"/>
              </a:solidFill>
              <a:effectLst/>
              <a:uLnTx/>
              <a:uFillTx/>
              <a:latin typeface="Comic Sans MS"/>
              <a:ea typeface="+mn-ea"/>
              <a:cs typeface="Comic Sans MS"/>
            </a:endParaRPr>
          </a:p>
        </p:txBody>
      </p:sp>
      <p:sp>
        <p:nvSpPr>
          <p:cNvPr id="15" name="Subtitle 2"/>
          <p:cNvSpPr txBox="1">
            <a:spLocks/>
          </p:cNvSpPr>
          <p:nvPr/>
        </p:nvSpPr>
        <p:spPr>
          <a:xfrm>
            <a:off x="1485227" y="4298169"/>
            <a:ext cx="1359084" cy="1349333"/>
          </a:xfrm>
          <a:prstGeom prst="rect">
            <a:avLst/>
          </a:prstGeom>
        </p:spPr>
        <p:txBody>
          <a:bodyPr vert="horz" lIns="68580" tIns="34290" rIns="68580" bIns="3429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endParaRPr kumimoji="0" lang="en-US" sz="1800" b="0" i="0" u="none" strike="noStrike" kern="1200" cap="none" spc="0" normalizeH="0" baseline="0" noProof="0" dirty="0">
              <a:ln>
                <a:noFill/>
              </a:ln>
              <a:solidFill>
                <a:prstClr val="black"/>
              </a:solidFill>
              <a:effectLst/>
              <a:uLnTx/>
              <a:uFillTx/>
              <a:latin typeface="Comic Sans MS"/>
              <a:ea typeface="+mn-ea"/>
              <a:cs typeface="Comic Sans MS"/>
            </a:endParaRPr>
          </a:p>
        </p:txBody>
      </p:sp>
      <p:sp>
        <p:nvSpPr>
          <p:cNvPr id="28" name="Rounded Rectangle 27"/>
          <p:cNvSpPr/>
          <p:nvPr/>
        </p:nvSpPr>
        <p:spPr>
          <a:xfrm>
            <a:off x="152725" y="3948816"/>
            <a:ext cx="3113106" cy="2051934"/>
          </a:xfrm>
          <a:prstGeom prst="roundRect">
            <a:avLst/>
          </a:prstGeom>
          <a:solidFill>
            <a:srgbClr val="FEF4EC"/>
          </a:solidFill>
          <a:ln w="38100">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solidFill>
                  <a:sysClr val="windowText" lastClr="000000"/>
                </a:solidFill>
              </a:ln>
              <a:solidFill>
                <a:prstClr val="white"/>
              </a:solidFill>
              <a:effectLst/>
              <a:uLnTx/>
              <a:uFillTx/>
              <a:latin typeface="Bell MT" panose="02020503060305020303" pitchFamily="18" charset="0"/>
              <a:ea typeface="+mn-ea"/>
              <a:cs typeface="Arial" panose="020B0604020202020204" pitchFamily="34" charset="0"/>
            </a:endParaRPr>
          </a:p>
        </p:txBody>
      </p:sp>
      <p:sp>
        <p:nvSpPr>
          <p:cNvPr id="9" name="Rectangle 8"/>
          <p:cNvSpPr/>
          <p:nvPr/>
        </p:nvSpPr>
        <p:spPr>
          <a:xfrm>
            <a:off x="244644" y="3970708"/>
            <a:ext cx="2743179" cy="1846659"/>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Key Vocabulary</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omic Sans MS" panose="030F0702030302020204" pitchFamily="66" charset="0"/>
                <a:cs typeface="Arial" panose="020B0604020202020204" pitchFamily="34" charset="0"/>
              </a:rPr>
              <a:t>Prejudice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Discrimination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omic Sans MS" panose="030F0702030302020204" pitchFamily="66" charset="0"/>
                <a:cs typeface="Arial" panose="020B0604020202020204" pitchFamily="34" charset="0"/>
              </a:rPr>
              <a:t>Stereotype</a:t>
            </a:r>
            <a:endParaRPr kumimoji="0" lang="en-US" sz="2400" b="0" i="0"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endParaRPr>
          </a:p>
        </p:txBody>
      </p:sp>
      <p:sp>
        <p:nvSpPr>
          <p:cNvPr id="30" name="Rectangle 29"/>
          <p:cNvSpPr/>
          <p:nvPr/>
        </p:nvSpPr>
        <p:spPr>
          <a:xfrm>
            <a:off x="3840556" y="4400551"/>
            <a:ext cx="4061531" cy="738664"/>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dirty="0">
              <a:ln>
                <a:solidFill>
                  <a:sysClr val="windowText" lastClr="000000"/>
                </a:solidFill>
              </a:ln>
              <a:solidFill>
                <a:prstClr val="white"/>
              </a:solidFill>
              <a:effectLst/>
              <a:uLnTx/>
              <a:uFillTx/>
              <a:latin typeface="Bell MT" panose="02020503060305020303" pitchFamily="18"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dirty="0">
              <a:ln>
                <a:solidFill>
                  <a:sysClr val="windowText" lastClr="000000"/>
                </a:solidFill>
              </a:ln>
              <a:solidFill>
                <a:prstClr val="white"/>
              </a:solidFill>
              <a:effectLst/>
              <a:uLnTx/>
              <a:uFillTx/>
              <a:latin typeface="Bell MT" panose="02020503060305020303" pitchFamily="18" charset="0"/>
              <a:ea typeface="+mn-ea"/>
              <a:cs typeface="Arial" panose="020B0604020202020204" pitchFamily="34" charset="0"/>
            </a:endParaRPr>
          </a:p>
        </p:txBody>
      </p:sp>
      <p:sp>
        <p:nvSpPr>
          <p:cNvPr id="31" name="Rounded Rectangle 30"/>
          <p:cNvSpPr/>
          <p:nvPr/>
        </p:nvSpPr>
        <p:spPr>
          <a:xfrm>
            <a:off x="3406096" y="3965651"/>
            <a:ext cx="5543713" cy="2817258"/>
          </a:xfrm>
          <a:prstGeom prst="roundRect">
            <a:avLst/>
          </a:prstGeom>
          <a:solidFill>
            <a:srgbClr val="FEF4EC"/>
          </a:solidFill>
          <a:ln w="38100">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solidFill>
                  <a:sysClr val="windowText" lastClr="000000"/>
                </a:solidFill>
              </a:ln>
              <a:solidFill>
                <a:prstClr val="white"/>
              </a:solidFill>
              <a:effectLst/>
              <a:uLnTx/>
              <a:uFillTx/>
              <a:latin typeface="Bell MT" panose="02020503060305020303" pitchFamily="18" charset="0"/>
              <a:ea typeface="+mn-ea"/>
              <a:cs typeface="Arial" panose="020B0604020202020204" pitchFamily="34" charset="0"/>
            </a:endParaRPr>
          </a:p>
        </p:txBody>
      </p:sp>
      <p:sp>
        <p:nvSpPr>
          <p:cNvPr id="33" name="Rectangle 32"/>
          <p:cNvSpPr/>
          <p:nvPr/>
        </p:nvSpPr>
        <p:spPr>
          <a:xfrm>
            <a:off x="3683861" y="4005441"/>
            <a:ext cx="5198577" cy="2554545"/>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Now do this…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2000" u="sng" dirty="0">
              <a:solidFill>
                <a:prstClr val="black"/>
              </a:solidFill>
              <a:latin typeface="Comic Sans MS" panose="030F0702030302020204" pitchFamily="66"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Comic Sans MS" panose="030F0702030302020204" pitchFamily="66" charset="0"/>
                <a:cs typeface="Arial" panose="020B0604020202020204" pitchFamily="34" charset="0"/>
              </a:rPr>
              <a:t>On your mini-whiteboard</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2000" dirty="0">
              <a:solidFill>
                <a:prstClr val="black"/>
              </a:solidFill>
              <a:latin typeface="Comic Sans MS" panose="030F0702030302020204" pitchFamily="66"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Comic Sans MS" panose="030F0702030302020204" pitchFamily="66" charset="0"/>
                <a:cs typeface="Arial" panose="020B0604020202020204" pitchFamily="34" charset="0"/>
              </a:rPr>
              <a:t>What do you think the key vocabulary means? Try to write a definition of each word. If you can’t write a definition, could you give an example?</a:t>
            </a:r>
          </a:p>
        </p:txBody>
      </p:sp>
      <p:sp>
        <p:nvSpPr>
          <p:cNvPr id="34" name="Rounded Rectangle 33"/>
          <p:cNvSpPr/>
          <p:nvPr/>
        </p:nvSpPr>
        <p:spPr>
          <a:xfrm>
            <a:off x="4872766" y="1162251"/>
            <a:ext cx="4163729" cy="1007362"/>
          </a:xfrm>
          <a:prstGeom prst="roundRect">
            <a:avLst/>
          </a:prstGeom>
          <a:solidFill>
            <a:srgbClr val="FEF4E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marR="0" lvl="0" indent="-342900" algn="l" defTabSz="6858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w="17780" cmpd="sng">
                  <a:noFill/>
                  <a:prstDash val="solid"/>
                  <a:miter lim="800000"/>
                </a:ln>
                <a:solidFill>
                  <a:prstClr val="black"/>
                </a:solidFill>
                <a:effectLst/>
                <a:uLnTx/>
                <a:uFillTx/>
                <a:latin typeface="Comic Sans MS" panose="030F0702030302020204" pitchFamily="66" charset="0"/>
                <a:ea typeface="+mn-ea"/>
                <a:cs typeface="+mn-cs"/>
              </a:rPr>
              <a:t>Copy date and title.</a:t>
            </a:r>
          </a:p>
          <a:p>
            <a:pPr marL="342900" marR="0" lvl="0" indent="-342900" algn="l" defTabSz="6858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w="17780" cmpd="sng">
                  <a:noFill/>
                  <a:prstDash val="solid"/>
                  <a:miter lim="800000"/>
                </a:ln>
                <a:solidFill>
                  <a:prstClr val="black"/>
                </a:solidFill>
                <a:effectLst/>
                <a:uLnTx/>
                <a:uFillTx/>
                <a:latin typeface="Comic Sans MS" panose="030F0702030302020204" pitchFamily="66" charset="0"/>
                <a:ea typeface="+mn-ea"/>
                <a:cs typeface="+mn-cs"/>
              </a:rPr>
              <a:t>Copy key vocabulary. </a:t>
            </a:r>
          </a:p>
          <a:p>
            <a:pPr marL="342900" marR="0" lvl="0" indent="-342900" algn="l" defTabSz="6858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w="17780" cmpd="sng">
                  <a:noFill/>
                  <a:prstDash val="solid"/>
                  <a:miter lim="800000"/>
                </a:ln>
                <a:solidFill>
                  <a:prstClr val="black"/>
                </a:solidFill>
                <a:effectLst/>
                <a:uLnTx/>
                <a:uFillTx/>
                <a:latin typeface="Comic Sans MS" panose="030F0702030302020204" pitchFamily="66" charset="0"/>
                <a:ea typeface="+mn-ea"/>
                <a:cs typeface="+mn-cs"/>
              </a:rPr>
              <a:t>Complete the task.   </a:t>
            </a:r>
            <a:endParaRPr kumimoji="0" lang="en-GB" sz="1800" b="0" i="0" u="none" strike="noStrike" kern="1200" cap="none" spc="0" normalizeH="0" baseline="0" noProof="0" dirty="0">
              <a:ln w="17780" cmpd="sng">
                <a:noFill/>
                <a:prstDash val="solid"/>
                <a:miter lim="800000"/>
              </a:ln>
              <a:solidFill>
                <a:prstClr val="black"/>
              </a:solidFill>
              <a:effectLst/>
              <a:uLnTx/>
              <a:uFillTx/>
              <a:latin typeface="Comic Sans MS" panose="030F0702030302020204" pitchFamily="66" charset="0"/>
              <a:ea typeface="+mn-ea"/>
              <a:cs typeface="+mn-cs"/>
            </a:endParaRPr>
          </a:p>
        </p:txBody>
      </p:sp>
      <p:pic>
        <p:nvPicPr>
          <p:cNvPr id="6" name="Picture 5"/>
          <p:cNvPicPr>
            <a:picLocks noChangeAspect="1"/>
          </p:cNvPicPr>
          <p:nvPr/>
        </p:nvPicPr>
        <p:blipFill rotWithShape="1">
          <a:blip r:embed="rId4"/>
          <a:srcRect l="34572" t="31161" r="49866" b="40982"/>
          <a:stretch/>
        </p:blipFill>
        <p:spPr>
          <a:xfrm>
            <a:off x="263422" y="175567"/>
            <a:ext cx="711059" cy="715646"/>
          </a:xfrm>
          <a:prstGeom prst="rect">
            <a:avLst/>
          </a:prstGeom>
        </p:spPr>
      </p:pic>
      <p:pic>
        <p:nvPicPr>
          <p:cNvPr id="29" name="Picture 28"/>
          <p:cNvPicPr>
            <a:picLocks noChangeAspect="1"/>
          </p:cNvPicPr>
          <p:nvPr/>
        </p:nvPicPr>
        <p:blipFill rotWithShape="1">
          <a:blip r:embed="rId4"/>
          <a:srcRect l="34572" t="31161" r="49866" b="40982"/>
          <a:stretch/>
        </p:blipFill>
        <p:spPr>
          <a:xfrm>
            <a:off x="8097132" y="172388"/>
            <a:ext cx="711059" cy="715646"/>
          </a:xfrm>
          <a:prstGeom prst="rect">
            <a:avLst/>
          </a:prstGeom>
        </p:spPr>
      </p:pic>
      <p:sp>
        <p:nvSpPr>
          <p:cNvPr id="11" name="Rectangle 10"/>
          <p:cNvSpPr/>
          <p:nvPr/>
        </p:nvSpPr>
        <p:spPr>
          <a:xfrm>
            <a:off x="0" y="6000750"/>
            <a:ext cx="2411760" cy="553998"/>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St John Henry Newman Catholic School</a:t>
            </a:r>
          </a:p>
        </p:txBody>
      </p:sp>
      <p:pic>
        <p:nvPicPr>
          <p:cNvPr id="32" name="Picture 31">
            <a:extLst>
              <a:ext uri="{FF2B5EF4-FFF2-40B4-BE49-F238E27FC236}">
                <a16:creationId xmlns:a16="http://schemas.microsoft.com/office/drawing/2014/main" id="{196F3500-9C67-450B-B5E0-671FB96A63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8707" y="2738837"/>
            <a:ext cx="1848227" cy="2087361"/>
          </a:xfrm>
          <a:prstGeom prst="rect">
            <a:avLst/>
          </a:prstGeom>
        </p:spPr>
      </p:pic>
    </p:spTree>
    <p:extLst>
      <p:ext uri="{BB962C8B-B14F-4D97-AF65-F5344CB8AC3E}">
        <p14:creationId xmlns:p14="http://schemas.microsoft.com/office/powerpoint/2010/main" val="1831003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64D969-46F1-44FC-B488-3FA68C677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707"/>
            <a:ext cx="9141714" cy="665629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3003D4E-E9FF-4669-90E7-7CED081587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7101"/>
          <a:stretch/>
        </p:blipFill>
        <p:spPr>
          <a:xfrm flipV="1">
            <a:off x="1" y="1"/>
            <a:ext cx="9143999" cy="1878950"/>
          </a:xfrm>
          <a:custGeom>
            <a:avLst/>
            <a:gdLst>
              <a:gd name="connsiteX0" fmla="*/ 0 w 12191999"/>
              <a:gd name="connsiteY0" fmla="*/ 1878950 h 1878950"/>
              <a:gd name="connsiteX1" fmla="*/ 12191999 w 12191999"/>
              <a:gd name="connsiteY1" fmla="*/ 1878950 h 1878950"/>
              <a:gd name="connsiteX2" fmla="*/ 12191999 w 12191999"/>
              <a:gd name="connsiteY2" fmla="*/ 0 h 1878950"/>
              <a:gd name="connsiteX3" fmla="*/ 0 w 12191999"/>
              <a:gd name="connsiteY3" fmla="*/ 0 h 1878950"/>
            </a:gdLst>
            <a:ahLst/>
            <a:cxnLst>
              <a:cxn ang="0">
                <a:pos x="connsiteX0" y="connsiteY0"/>
              </a:cxn>
              <a:cxn ang="0">
                <a:pos x="connsiteX1" y="connsiteY1"/>
              </a:cxn>
              <a:cxn ang="0">
                <a:pos x="connsiteX2" y="connsiteY2"/>
              </a:cxn>
              <a:cxn ang="0">
                <a:pos x="connsiteX3" y="connsiteY3"/>
              </a:cxn>
            </a:cxnLst>
            <a:rect l="l" t="t" r="r" b="b"/>
            <a:pathLst>
              <a:path w="12191999" h="1878950">
                <a:moveTo>
                  <a:pt x="0" y="1878950"/>
                </a:moveTo>
                <a:lnTo>
                  <a:pt x="12191999" y="1878950"/>
                </a:lnTo>
                <a:lnTo>
                  <a:pt x="12191999" y="0"/>
                </a:lnTo>
                <a:lnTo>
                  <a:pt x="0" y="0"/>
                </a:lnTo>
                <a:close/>
              </a:path>
            </a:pathLst>
          </a:custGeom>
        </p:spPr>
      </p:pic>
      <p:pic>
        <p:nvPicPr>
          <p:cNvPr id="12" name="Picture 11">
            <a:extLst>
              <a:ext uri="{FF2B5EF4-FFF2-40B4-BE49-F238E27FC236}">
                <a16:creationId xmlns:a16="http://schemas.microsoft.com/office/drawing/2014/main" id="{A7D98261-3895-4FB5-B9CE-26FAF6357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4914024"/>
            <a:ext cx="9143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2" name="Title 1">
            <a:extLst>
              <a:ext uri="{FF2B5EF4-FFF2-40B4-BE49-F238E27FC236}">
                <a16:creationId xmlns:a16="http://schemas.microsoft.com/office/drawing/2014/main" id="{DAFC9AF3-736D-4401-90E4-10376DFC9ED2}"/>
              </a:ext>
            </a:extLst>
          </p:cNvPr>
          <p:cNvSpPr>
            <a:spLocks noGrp="1"/>
          </p:cNvSpPr>
          <p:nvPr>
            <p:ph type="title"/>
          </p:nvPr>
        </p:nvSpPr>
        <p:spPr>
          <a:xfrm>
            <a:off x="604245" y="1401859"/>
            <a:ext cx="2633134" cy="4054282"/>
          </a:xfrm>
          <a:ln w="57150">
            <a:solidFill>
              <a:schemeClr val="tx1"/>
            </a:solidFill>
          </a:ln>
        </p:spPr>
        <p:txBody>
          <a:bodyPr>
            <a:normAutofit/>
          </a:bodyPr>
          <a:lstStyle/>
          <a:p>
            <a:pPr>
              <a:lnSpc>
                <a:spcPct val="90000"/>
              </a:lnSpc>
            </a:pPr>
            <a:r>
              <a:rPr lang="en-GB" sz="2700" dirty="0">
                <a:solidFill>
                  <a:srgbClr val="FFFFFF"/>
                </a:solidFill>
              </a:rPr>
              <a:t>Galatians 3: 28 “There is neither Jew nor Greek, there is neither slave nor free, there is no male and female, for you are all one in Christ Jesus.”</a:t>
            </a:r>
          </a:p>
        </p:txBody>
      </p:sp>
      <p:sp>
        <p:nvSpPr>
          <p:cNvPr id="3" name="Content Placeholder 2">
            <a:extLst>
              <a:ext uri="{FF2B5EF4-FFF2-40B4-BE49-F238E27FC236}">
                <a16:creationId xmlns:a16="http://schemas.microsoft.com/office/drawing/2014/main" id="{683DF291-8F30-4BE1-ACDD-B7A484F7B7C8}"/>
              </a:ext>
            </a:extLst>
          </p:cNvPr>
          <p:cNvSpPr>
            <a:spLocks noGrp="1"/>
          </p:cNvSpPr>
          <p:nvPr>
            <p:ph idx="1"/>
          </p:nvPr>
        </p:nvSpPr>
        <p:spPr>
          <a:xfrm>
            <a:off x="3943350" y="1553134"/>
            <a:ext cx="4596404" cy="3751732"/>
          </a:xfrm>
        </p:spPr>
        <p:txBody>
          <a:bodyPr anchor="ctr">
            <a:normAutofit lnSpcReduction="10000"/>
          </a:bodyPr>
          <a:lstStyle/>
          <a:p>
            <a:pPr marL="0" indent="0">
              <a:buNone/>
            </a:pPr>
            <a:r>
              <a:rPr lang="en-GB" sz="2800" dirty="0">
                <a:solidFill>
                  <a:srgbClr val="FFFFFF"/>
                </a:solidFill>
              </a:rPr>
              <a:t>Discussion points:</a:t>
            </a:r>
          </a:p>
          <a:p>
            <a:r>
              <a:rPr lang="en-GB" sz="2800" dirty="0">
                <a:solidFill>
                  <a:srgbClr val="FFFFFF"/>
                </a:solidFill>
              </a:rPr>
              <a:t>What do you think this quote means?</a:t>
            </a:r>
          </a:p>
          <a:p>
            <a:r>
              <a:rPr lang="en-GB" sz="2800" dirty="0">
                <a:solidFill>
                  <a:srgbClr val="FFFFFF"/>
                </a:solidFill>
              </a:rPr>
              <a:t>Why do you think this is a key teaching of the Catholic Church?</a:t>
            </a:r>
          </a:p>
          <a:p>
            <a:r>
              <a:rPr lang="en-GB" sz="2800" dirty="0">
                <a:solidFill>
                  <a:srgbClr val="FFFFFF"/>
                </a:solidFill>
              </a:rPr>
              <a:t>How does this apply to today’s topic?</a:t>
            </a:r>
          </a:p>
        </p:txBody>
      </p:sp>
      <p:sp>
        <p:nvSpPr>
          <p:cNvPr id="14" name="Rectangle 13">
            <a:extLst>
              <a:ext uri="{FF2B5EF4-FFF2-40B4-BE49-F238E27FC236}">
                <a16:creationId xmlns:a16="http://schemas.microsoft.com/office/drawing/2014/main" id="{9E0A01E6-95B9-424D-93AE-19F4928DF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44454"/>
            <a:ext cx="9141714" cy="8135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7459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C35DB9DF-F045-4742-B0CE-E4AC82F0717E}"/>
              </a:ext>
            </a:extLst>
          </p:cNvPr>
          <p:cNvSpPr>
            <a:spLocks noGrp="1"/>
          </p:cNvSpPr>
          <p:nvPr>
            <p:ph type="title"/>
          </p:nvPr>
        </p:nvSpPr>
        <p:spPr>
          <a:xfrm>
            <a:off x="480059" y="2053641"/>
            <a:ext cx="2751871" cy="2760098"/>
          </a:xfrm>
        </p:spPr>
        <p:txBody>
          <a:bodyPr>
            <a:normAutofit/>
          </a:bodyPr>
          <a:lstStyle/>
          <a:p>
            <a:r>
              <a:rPr lang="en-GB">
                <a:solidFill>
                  <a:srgbClr val="FFFFFF"/>
                </a:solidFill>
              </a:rPr>
              <a:t>Reflection</a:t>
            </a:r>
          </a:p>
        </p:txBody>
      </p:sp>
      <p:sp>
        <p:nvSpPr>
          <p:cNvPr id="3" name="Content Placeholder 2">
            <a:extLst>
              <a:ext uri="{FF2B5EF4-FFF2-40B4-BE49-F238E27FC236}">
                <a16:creationId xmlns:a16="http://schemas.microsoft.com/office/drawing/2014/main" id="{75C1544F-20BF-4B66-A979-25DF4779D914}"/>
              </a:ext>
            </a:extLst>
          </p:cNvPr>
          <p:cNvSpPr>
            <a:spLocks noGrp="1"/>
          </p:cNvSpPr>
          <p:nvPr>
            <p:ph idx="1"/>
          </p:nvPr>
        </p:nvSpPr>
        <p:spPr>
          <a:xfrm>
            <a:off x="4567930" y="801866"/>
            <a:ext cx="3979563" cy="5230634"/>
          </a:xfrm>
        </p:spPr>
        <p:txBody>
          <a:bodyPr anchor="ctr">
            <a:normAutofit/>
          </a:bodyPr>
          <a:lstStyle/>
          <a:p>
            <a:pPr marL="0" indent="0">
              <a:buNone/>
            </a:pPr>
            <a:r>
              <a:rPr lang="en-GB" sz="2100" dirty="0">
                <a:solidFill>
                  <a:srgbClr val="000000"/>
                </a:solidFill>
                <a:hlinkClick r:id="rId4"/>
              </a:rPr>
              <a:t>https://www.youtube.com/watch?v=VPf6ITsjsgk</a:t>
            </a:r>
            <a:endParaRPr lang="en-GB" sz="2100" dirty="0">
              <a:solidFill>
                <a:srgbClr val="000000"/>
              </a:solidFill>
            </a:endParaRPr>
          </a:p>
          <a:p>
            <a:pPr marL="0" indent="0">
              <a:buNone/>
            </a:pPr>
            <a:endParaRPr lang="en-GB" sz="2100" dirty="0">
              <a:solidFill>
                <a:srgbClr val="000000"/>
              </a:solidFill>
            </a:endParaRPr>
          </a:p>
          <a:p>
            <a:pPr marL="0" indent="0">
              <a:buNone/>
            </a:pPr>
            <a:r>
              <a:rPr lang="en-GB" sz="2100" dirty="0">
                <a:solidFill>
                  <a:srgbClr val="000000"/>
                </a:solidFill>
              </a:rPr>
              <a:t>Are you born with prejudice? </a:t>
            </a:r>
          </a:p>
          <a:p>
            <a:pPr marL="0" indent="0">
              <a:buNone/>
            </a:pPr>
            <a:r>
              <a:rPr lang="en-GB" sz="2100" dirty="0">
                <a:solidFill>
                  <a:srgbClr val="000000"/>
                </a:solidFill>
              </a:rPr>
              <a:t>Is it learned behaviour? From family? From friends?</a:t>
            </a:r>
          </a:p>
          <a:p>
            <a:pPr marL="0" indent="0">
              <a:buNone/>
            </a:pPr>
            <a:endParaRPr lang="en-GB" sz="2100" dirty="0">
              <a:solidFill>
                <a:srgbClr val="000000"/>
              </a:solidFill>
            </a:endParaRPr>
          </a:p>
          <a:p>
            <a:pPr marL="0" indent="0">
              <a:buNone/>
            </a:pPr>
            <a:r>
              <a:rPr lang="en-GB" sz="2100" dirty="0">
                <a:solidFill>
                  <a:srgbClr val="000000"/>
                </a:solidFill>
              </a:rPr>
              <a:t>Why do Catholics and others have to ‘teach’ people not to discriminate? Most people know that it is wrong. Why don’t we just not do it?</a:t>
            </a:r>
          </a:p>
          <a:p>
            <a:pPr marL="0" indent="0">
              <a:buNone/>
            </a:pPr>
            <a:endParaRPr lang="en-GB" sz="2100" dirty="0">
              <a:solidFill>
                <a:srgbClr val="000000"/>
              </a:solidFill>
            </a:endParaRPr>
          </a:p>
          <a:p>
            <a:pPr marL="0" indent="0">
              <a:buNone/>
            </a:pPr>
            <a:endParaRPr lang="en-GB" sz="2100" dirty="0">
              <a:solidFill>
                <a:srgbClr val="000000"/>
              </a:solidFill>
            </a:endParaRPr>
          </a:p>
          <a:p>
            <a:pPr marL="0" indent="0">
              <a:buNone/>
            </a:pPr>
            <a:endParaRPr lang="en-GB" sz="2100" dirty="0">
              <a:solidFill>
                <a:srgbClr val="000000"/>
              </a:solidFill>
            </a:endParaRPr>
          </a:p>
        </p:txBody>
      </p:sp>
    </p:spTree>
    <p:extLst>
      <p:ext uri="{BB962C8B-B14F-4D97-AF65-F5344CB8AC3E}">
        <p14:creationId xmlns:p14="http://schemas.microsoft.com/office/powerpoint/2010/main" val="3050432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0" y="5189"/>
            <a:ext cx="7863840" cy="1261112"/>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GB">
              <a:solidFill>
                <a:prstClr val="white"/>
              </a:solidFill>
            </a:endParaRPr>
          </a:p>
        </p:txBody>
      </p:sp>
      <p:sp>
        <p:nvSpPr>
          <p:cNvPr id="7" name="TextBox 6"/>
          <p:cNvSpPr txBox="1"/>
          <p:nvPr/>
        </p:nvSpPr>
        <p:spPr>
          <a:xfrm>
            <a:off x="-104671" y="133439"/>
            <a:ext cx="8352692" cy="769441"/>
          </a:xfrm>
          <a:prstGeom prst="rect">
            <a:avLst/>
          </a:prstGeom>
          <a:noFill/>
        </p:spPr>
        <p:txBody>
          <a:bodyPr wrap="square" rtlCol="0">
            <a:spAutoFit/>
          </a:bodyPr>
          <a:lstStyle/>
          <a:p>
            <a:pPr defTabSz="457200"/>
            <a:r>
              <a:rPr lang="en-US" sz="3200" b="1" dirty="0">
                <a:solidFill>
                  <a:srgbClr val="B79817"/>
                </a:solidFill>
              </a:rPr>
              <a:t>            </a:t>
            </a:r>
            <a:r>
              <a:rPr lang="en-US" sz="4400" b="1" dirty="0">
                <a:ln>
                  <a:solidFill>
                    <a:sysClr val="windowText" lastClr="000000"/>
                  </a:solidFill>
                </a:ln>
                <a:solidFill>
                  <a:prstClr val="white"/>
                </a:solidFill>
                <a:latin typeface="Arial" panose="020B0604020202020204" pitchFamily="34" charset="0"/>
                <a:cs typeface="Arial" panose="020B0604020202020204" pitchFamily="34" charset="0"/>
              </a:rPr>
              <a:t>Where can I get support?</a:t>
            </a:r>
            <a:endParaRPr lang="en-US" sz="2000" b="1" dirty="0">
              <a:ln>
                <a:solidFill>
                  <a:sysClr val="windowText" lastClr="000000"/>
                </a:solidFill>
              </a:ln>
              <a:solidFill>
                <a:srgbClr val="B79817"/>
              </a:solidFill>
              <a:latin typeface="Arial" panose="020B0604020202020204" pitchFamily="34" charset="0"/>
              <a:cs typeface="Arial" panose="020B0604020202020204" pitchFamily="34" charset="0"/>
            </a:endParaRPr>
          </a:p>
        </p:txBody>
      </p:sp>
      <p:sp>
        <p:nvSpPr>
          <p:cNvPr id="10" name="Subtitle 2"/>
          <p:cNvSpPr txBox="1">
            <a:spLocks/>
          </p:cNvSpPr>
          <p:nvPr/>
        </p:nvSpPr>
        <p:spPr>
          <a:xfrm>
            <a:off x="347767" y="4724400"/>
            <a:ext cx="8470036" cy="213360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2400" dirty="0">
              <a:solidFill>
                <a:prstClr val="black"/>
              </a:solidFill>
              <a:latin typeface="Comic Sans MS"/>
              <a:cs typeface="Comic Sans MS"/>
            </a:endParaRPr>
          </a:p>
        </p:txBody>
      </p:sp>
      <p:sp>
        <p:nvSpPr>
          <p:cNvPr id="12" name="Subtitle 2"/>
          <p:cNvSpPr txBox="1">
            <a:spLocks/>
          </p:cNvSpPr>
          <p:nvPr/>
        </p:nvSpPr>
        <p:spPr>
          <a:xfrm>
            <a:off x="435968" y="4724401"/>
            <a:ext cx="1735732" cy="182586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2400" dirty="0">
              <a:solidFill>
                <a:prstClr val="black"/>
              </a:solidFill>
              <a:latin typeface="Comic Sans MS"/>
              <a:cs typeface="Comic Sans MS"/>
            </a:endParaRPr>
          </a:p>
        </p:txBody>
      </p:sp>
      <p:sp>
        <p:nvSpPr>
          <p:cNvPr id="15" name="Subtitle 2"/>
          <p:cNvSpPr txBox="1">
            <a:spLocks/>
          </p:cNvSpPr>
          <p:nvPr/>
        </p:nvSpPr>
        <p:spPr>
          <a:xfrm>
            <a:off x="456303" y="4587892"/>
            <a:ext cx="1812112" cy="179911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2400" dirty="0">
              <a:solidFill>
                <a:prstClr val="black"/>
              </a:solidFill>
              <a:latin typeface="Comic Sans MS"/>
              <a:cs typeface="Comic Sans MS"/>
            </a:endParaRPr>
          </a:p>
        </p:txBody>
      </p:sp>
      <p:sp>
        <p:nvSpPr>
          <p:cNvPr id="30" name="Rectangle 29"/>
          <p:cNvSpPr/>
          <p:nvPr/>
        </p:nvSpPr>
        <p:spPr>
          <a:xfrm>
            <a:off x="3596741" y="4724400"/>
            <a:ext cx="5415374" cy="954107"/>
          </a:xfrm>
          <a:prstGeom prst="rect">
            <a:avLst/>
          </a:prstGeom>
        </p:spPr>
        <p:txBody>
          <a:bodyPr wrap="square">
            <a:spAutoFit/>
          </a:bodyPr>
          <a:lstStyle/>
          <a:p>
            <a:pPr defTabSz="457200"/>
            <a:endParaRPr lang="en-US" sz="2800" b="1" dirty="0">
              <a:ln>
                <a:solidFill>
                  <a:sysClr val="windowText" lastClr="000000"/>
                </a:solidFill>
              </a:ln>
              <a:solidFill>
                <a:prstClr val="white"/>
              </a:solidFill>
              <a:latin typeface="Bell MT" panose="02020503060305020303" pitchFamily="18" charset="0"/>
              <a:cs typeface="Arial" panose="020B0604020202020204" pitchFamily="34" charset="0"/>
            </a:endParaRPr>
          </a:p>
          <a:p>
            <a:pPr defTabSz="457200"/>
            <a:endParaRPr lang="en-US" sz="2800" b="1" dirty="0">
              <a:ln>
                <a:solidFill>
                  <a:sysClr val="windowText" lastClr="000000"/>
                </a:solidFill>
              </a:ln>
              <a:solidFill>
                <a:prstClr val="white"/>
              </a:solidFill>
              <a:latin typeface="Bell MT" panose="02020503060305020303" pitchFamily="18" charset="0"/>
              <a:cs typeface="Arial" panose="020B0604020202020204" pitchFamily="34" charset="0"/>
            </a:endParaRPr>
          </a:p>
        </p:txBody>
      </p:sp>
      <p:sp>
        <p:nvSpPr>
          <p:cNvPr id="31" name="Rounded Rectangle 30"/>
          <p:cNvSpPr/>
          <p:nvPr/>
        </p:nvSpPr>
        <p:spPr>
          <a:xfrm>
            <a:off x="81797" y="1476531"/>
            <a:ext cx="8930318" cy="5178844"/>
          </a:xfrm>
          <a:prstGeom prst="roundRect">
            <a:avLst/>
          </a:prstGeom>
          <a:solidFill>
            <a:srgbClr val="FEF4EC"/>
          </a:solidFill>
          <a:ln w="38100">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defTabSz="457200"/>
            <a:r>
              <a:rPr lang="en-US" sz="2800" u="sng" dirty="0">
                <a:solidFill>
                  <a:prstClr val="black"/>
                </a:solidFill>
                <a:latin typeface="Comic Sans MS" panose="030F0702030302020204" pitchFamily="66" charset="0"/>
                <a:cs typeface="Arial" panose="020B0604020202020204" pitchFamily="34" charset="0"/>
              </a:rPr>
              <a:t>How to access advice/guidance/support with any of the issues raised in this lesson</a:t>
            </a:r>
          </a:p>
          <a:p>
            <a:pPr marL="457200" indent="-457200" defTabSz="457200">
              <a:buFont typeface="Arial,Sans-Serif"/>
              <a:buChar char="•"/>
            </a:pPr>
            <a:r>
              <a:rPr lang="en-US" sz="2800" dirty="0">
                <a:solidFill>
                  <a:prstClr val="black"/>
                </a:solidFill>
                <a:latin typeface="Comic Sans MS" panose="030F0702030302020204" pitchFamily="66" charset="0"/>
                <a:cs typeface="Arial" panose="020B0604020202020204" pitchFamily="34" charset="0"/>
              </a:rPr>
              <a:t>In school – talk to your teacher or form tutor</a:t>
            </a:r>
            <a:endParaRPr lang="en-US" sz="2800" dirty="0">
              <a:ea typeface="+mn-lt"/>
              <a:cs typeface="+mn-lt"/>
            </a:endParaRPr>
          </a:p>
          <a:p>
            <a:pPr marL="457200" indent="-457200" defTabSz="457200">
              <a:buFont typeface="Arial,Sans-Serif"/>
              <a:buChar char="•"/>
            </a:pPr>
            <a:r>
              <a:rPr lang="en-US" sz="2800" dirty="0">
                <a:solidFill>
                  <a:prstClr val="black"/>
                </a:solidFill>
                <a:latin typeface="Comic Sans MS" panose="030F0702030302020204" pitchFamily="66" charset="0"/>
                <a:cs typeface="Arial" panose="020B0604020202020204" pitchFamily="34" charset="0"/>
              </a:rPr>
              <a:t>In school – talk to Student </a:t>
            </a:r>
            <a:r>
              <a:rPr lang="en-US" sz="2800">
                <a:solidFill>
                  <a:prstClr val="black"/>
                </a:solidFill>
                <a:latin typeface="Comic Sans MS" panose="030F0702030302020204" pitchFamily="66" charset="0"/>
                <a:cs typeface="Arial" panose="020B0604020202020204" pitchFamily="34" charset="0"/>
              </a:rPr>
              <a:t>Support Team</a:t>
            </a:r>
            <a:endParaRPr lang="en-US" sz="2800" dirty="0">
              <a:ea typeface="+mn-lt"/>
              <a:cs typeface="+mn-lt"/>
            </a:endParaRPr>
          </a:p>
          <a:p>
            <a:pPr marL="457200" indent="-457200" defTabSz="457200">
              <a:buFont typeface="Arial,Sans-Serif"/>
              <a:buChar char="•"/>
            </a:pPr>
            <a:r>
              <a:rPr lang="en-US" sz="2800" dirty="0">
                <a:solidFill>
                  <a:schemeClr val="tx1"/>
                </a:solidFill>
                <a:latin typeface="Comic Sans MS"/>
                <a:cs typeface="Arial"/>
              </a:rPr>
              <a:t>At home – talk to parents/guardians/trusted adult</a:t>
            </a:r>
            <a:endParaRPr lang="en-US" sz="2800" dirty="0">
              <a:solidFill>
                <a:schemeClr val="tx1"/>
              </a:solidFill>
              <a:latin typeface="Comic Sans MS"/>
              <a:ea typeface="+mn-lt"/>
              <a:cs typeface="Arial"/>
            </a:endParaRPr>
          </a:p>
          <a:p>
            <a:pPr marL="457200" indent="-457200" defTabSz="457200">
              <a:buFont typeface="Arial,Sans-Serif"/>
              <a:buChar char="•"/>
            </a:pPr>
            <a:r>
              <a:rPr lang="en-US" sz="2800" dirty="0" err="1">
                <a:solidFill>
                  <a:prstClr val="black"/>
                </a:solidFill>
                <a:latin typeface="Comic Sans MS" panose="030F0702030302020204" pitchFamily="66" charset="0"/>
                <a:cs typeface="Arial" panose="020B0604020202020204" pitchFamily="34" charset="0"/>
              </a:rPr>
              <a:t>Kooth</a:t>
            </a:r>
            <a:r>
              <a:rPr lang="en-US" sz="2800" dirty="0">
                <a:solidFill>
                  <a:prstClr val="black"/>
                </a:solidFill>
                <a:latin typeface="Comic Sans MS" panose="030F0702030302020204" pitchFamily="66" charset="0"/>
                <a:cs typeface="Arial" panose="020B0604020202020204" pitchFamily="34" charset="0"/>
              </a:rPr>
              <a:t> – linked on the school website</a:t>
            </a:r>
            <a:endParaRPr lang="en-US" sz="2800" dirty="0">
              <a:ea typeface="+mn-lt"/>
              <a:cs typeface="+mn-lt"/>
            </a:endParaRPr>
          </a:p>
          <a:p>
            <a:pPr marL="457200" indent="-457200" defTabSz="457200">
              <a:buFont typeface="Arial,Sans-Serif"/>
              <a:buChar char="•"/>
            </a:pPr>
            <a:endParaRPr lang="en-US" sz="2800" dirty="0">
              <a:latin typeface="Comic Sans MS"/>
              <a:cs typeface="Arial"/>
            </a:endParaRPr>
          </a:p>
        </p:txBody>
      </p:sp>
      <p:pic>
        <p:nvPicPr>
          <p:cNvPr id="4" name="Picture 2" descr="Newman Catholic Schoo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5842" y="202625"/>
            <a:ext cx="1228158" cy="3237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A picture containing drawing&#10;&#10;Description automatically generated">
            <a:extLst>
              <a:ext uri="{FF2B5EF4-FFF2-40B4-BE49-F238E27FC236}">
                <a16:creationId xmlns:a16="http://schemas.microsoft.com/office/drawing/2014/main" id="{E9EDC916-115E-4F99-8E42-6950E10AE0FA}"/>
              </a:ext>
            </a:extLst>
          </p:cNvPr>
          <p:cNvPicPr>
            <a:picLocks noChangeAspect="1"/>
          </p:cNvPicPr>
          <p:nvPr/>
        </p:nvPicPr>
        <p:blipFill>
          <a:blip r:embed="rId4"/>
          <a:stretch>
            <a:fillRect/>
          </a:stretch>
        </p:blipFill>
        <p:spPr>
          <a:xfrm>
            <a:off x="34232" y="129066"/>
            <a:ext cx="1009650" cy="1009650"/>
          </a:xfrm>
          <a:prstGeom prst="rect">
            <a:avLst/>
          </a:prstGeom>
        </p:spPr>
      </p:pic>
    </p:spTree>
    <p:extLst>
      <p:ext uri="{BB962C8B-B14F-4D97-AF65-F5344CB8AC3E}">
        <p14:creationId xmlns:p14="http://schemas.microsoft.com/office/powerpoint/2010/main" val="3490581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805A5-E713-4514-9C4D-BB6A549B04BC}"/>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AD66A61E-21EF-4DDB-AB81-94694DAC4F3D}"/>
              </a:ext>
            </a:extLst>
          </p:cNvPr>
          <p:cNvSpPr>
            <a:spLocks noGrp="1"/>
          </p:cNvSpPr>
          <p:nvPr>
            <p:ph type="subTitle" idx="1"/>
          </p:nvPr>
        </p:nvSpPr>
        <p:spPr/>
        <p:txBody>
          <a:bodyPr/>
          <a:lstStyle/>
          <a:p>
            <a:endParaRPr lang="en-GB"/>
          </a:p>
        </p:txBody>
      </p:sp>
      <p:pic>
        <p:nvPicPr>
          <p:cNvPr id="1026" name="Picture 2" descr="Complicating Democratic Rule of Law in the European Union by Jake Farris @  American University">
            <a:extLst>
              <a:ext uri="{FF2B5EF4-FFF2-40B4-BE49-F238E27FC236}">
                <a16:creationId xmlns:a16="http://schemas.microsoft.com/office/drawing/2014/main" id="{02C91AEA-33EF-4D55-851D-803923243756}"/>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092" y="1002407"/>
            <a:ext cx="4371750" cy="23429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Day | Individual liberty">
            <a:extLst>
              <a:ext uri="{FF2B5EF4-FFF2-40B4-BE49-F238E27FC236}">
                <a16:creationId xmlns:a16="http://schemas.microsoft.com/office/drawing/2014/main" id="{BFE3EC52-E274-4F85-8D54-EB746278E4C6}"/>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79157" y="3429496"/>
            <a:ext cx="4371750" cy="23429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Day | Democracy">
            <a:extLst>
              <a:ext uri="{FF2B5EF4-FFF2-40B4-BE49-F238E27FC236}">
                <a16:creationId xmlns:a16="http://schemas.microsoft.com/office/drawing/2014/main" id="{F8B365EE-FD7B-4021-A13C-7F10C92495FF}"/>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094" y="3429990"/>
            <a:ext cx="4371749" cy="23419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CCC449B-5029-40DE-B227-FE11B46DF301}"/>
              </a:ext>
            </a:extLst>
          </p:cNvPr>
          <p:cNvPicPr>
            <a:picLocks noChangeAspect="1"/>
          </p:cNvPicPr>
          <p:nvPr/>
        </p:nvPicPr>
        <p:blipFill rotWithShape="1">
          <a:blip r:embed="rId5"/>
          <a:srcRect b="9246"/>
          <a:stretch/>
        </p:blipFill>
        <p:spPr>
          <a:xfrm>
            <a:off x="93093" y="1002407"/>
            <a:ext cx="1049908" cy="713702"/>
          </a:xfrm>
          <a:prstGeom prst="rect">
            <a:avLst/>
          </a:prstGeom>
        </p:spPr>
      </p:pic>
      <p:grpSp>
        <p:nvGrpSpPr>
          <p:cNvPr id="5" name="Group 4">
            <a:extLst>
              <a:ext uri="{FF2B5EF4-FFF2-40B4-BE49-F238E27FC236}">
                <a16:creationId xmlns:a16="http://schemas.microsoft.com/office/drawing/2014/main" id="{493DFFCE-ABD2-4FC6-AEEC-8C1046429C15}"/>
              </a:ext>
            </a:extLst>
          </p:cNvPr>
          <p:cNvGrpSpPr/>
          <p:nvPr/>
        </p:nvGrpSpPr>
        <p:grpSpPr>
          <a:xfrm>
            <a:off x="4679157" y="1002407"/>
            <a:ext cx="4419087" cy="2399570"/>
            <a:chOff x="6238876" y="193542"/>
            <a:chExt cx="5892116" cy="3199427"/>
          </a:xfrm>
        </p:grpSpPr>
        <p:pic>
          <p:nvPicPr>
            <p:cNvPr id="1034" name="Picture 10" descr="https://theday.co.uk/rails/active_storage/blobs/eyJfcmFpbHMiOnsibWVzc2FnZSI6IkJBaEpJaWs0TmpFellqTmlZUzFpWm1KaExUUTJNamt0WWpjeU9DMHhOR1JtT1RoaFpXTXlaVGNHT2daRlZBPT0iLCJleHAiOm51bGwsInB1ciI6ImJsb2JfaWQifX0=--52e03cff8479c7db11caf8e7030c3b4f75e353f2/-images-briefing-tolerance.jpg">
              <a:extLst>
                <a:ext uri="{FF2B5EF4-FFF2-40B4-BE49-F238E27FC236}">
                  <a16:creationId xmlns:a16="http://schemas.microsoft.com/office/drawing/2014/main" id="{C1BEEE27-905A-4879-A209-3D9621D2DDC8}"/>
                </a:ext>
              </a:extLst>
            </p:cNvPr>
            <p:cNvPicPr>
              <a:picLocks noChangeAspect="1" noChangeArrowheads="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6238876" y="193542"/>
              <a:ext cx="5829000" cy="31226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B89AF5A-1895-4A30-B20C-CBC124B91AB8}"/>
                </a:ext>
              </a:extLst>
            </p:cNvPr>
            <p:cNvSpPr txBox="1"/>
            <p:nvPr/>
          </p:nvSpPr>
          <p:spPr>
            <a:xfrm>
              <a:off x="8092621" y="2254196"/>
              <a:ext cx="4038371" cy="1138773"/>
            </a:xfrm>
            <a:prstGeom prst="rect">
              <a:avLst/>
            </a:prstGeom>
            <a:noFill/>
          </p:spPr>
          <p:txBody>
            <a:bodyPr wrap="none" rtlCol="0">
              <a:spAutoFit/>
            </a:bodyPr>
            <a:lstStyle/>
            <a:p>
              <a:pPr defTabSz="685800"/>
              <a:r>
                <a:rPr lang="en-GB" sz="4950" b="1" dirty="0">
                  <a:solidFill>
                    <a:prstClr val="black"/>
                  </a:solidFill>
                  <a:latin typeface="Calibri" panose="020F0502020204030204"/>
                </a:rPr>
                <a:t>&amp; RESPECT</a:t>
              </a:r>
            </a:p>
          </p:txBody>
        </p:sp>
      </p:grpSp>
    </p:spTree>
    <p:extLst>
      <p:ext uri="{BB962C8B-B14F-4D97-AF65-F5344CB8AC3E}">
        <p14:creationId xmlns:p14="http://schemas.microsoft.com/office/powerpoint/2010/main" val="4284547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306B0-C3FA-4CE8-8FA1-6CA0E2F89E99}"/>
              </a:ext>
            </a:extLst>
          </p:cNvPr>
          <p:cNvSpPr>
            <a:spLocks noGrp="1"/>
          </p:cNvSpPr>
          <p:nvPr>
            <p:ph type="title"/>
          </p:nvPr>
        </p:nvSpPr>
        <p:spPr>
          <a:xfrm>
            <a:off x="2773018" y="1131094"/>
            <a:ext cx="5742332" cy="994172"/>
          </a:xfrm>
        </p:spPr>
        <p:txBody>
          <a:bodyPr/>
          <a:lstStyle/>
          <a:p>
            <a:r>
              <a:rPr lang="en-GB" b="1" dirty="0">
                <a:solidFill>
                  <a:schemeClr val="accent4">
                    <a:lumMod val="75000"/>
                  </a:schemeClr>
                </a:solidFill>
              </a:rPr>
              <a:t>How this fits into today’s lesson</a:t>
            </a:r>
          </a:p>
        </p:txBody>
      </p:sp>
      <p:sp>
        <p:nvSpPr>
          <p:cNvPr id="3" name="Content Placeholder 2">
            <a:extLst>
              <a:ext uri="{FF2B5EF4-FFF2-40B4-BE49-F238E27FC236}">
                <a16:creationId xmlns:a16="http://schemas.microsoft.com/office/drawing/2014/main" id="{568C28EB-A126-4C11-9BE1-F8EDAD4F9431}"/>
              </a:ext>
            </a:extLst>
          </p:cNvPr>
          <p:cNvSpPr>
            <a:spLocks noGrp="1"/>
          </p:cNvSpPr>
          <p:nvPr>
            <p:ph idx="1"/>
          </p:nvPr>
        </p:nvSpPr>
        <p:spPr>
          <a:ln w="57150">
            <a:solidFill>
              <a:schemeClr val="accent4">
                <a:lumMod val="75000"/>
              </a:schemeClr>
            </a:solidFill>
          </a:ln>
        </p:spPr>
        <p:txBody>
          <a:bodyPr/>
          <a:lstStyle/>
          <a:p>
            <a:pPr marL="0" indent="0">
              <a:buNone/>
            </a:pPr>
            <a:endParaRPr lang="en-GB" dirty="0"/>
          </a:p>
          <a:p>
            <a:pPr marL="0" indent="0">
              <a:buNone/>
            </a:pPr>
            <a:r>
              <a:rPr lang="en-GB" dirty="0"/>
              <a:t>Our topic this half term is about prejudice and discrimination. We will explore reasons why some people do not show tolerance and respect to others and why this is so important.</a:t>
            </a:r>
          </a:p>
        </p:txBody>
      </p:sp>
      <p:grpSp>
        <p:nvGrpSpPr>
          <p:cNvPr id="5" name="Group 4">
            <a:extLst>
              <a:ext uri="{FF2B5EF4-FFF2-40B4-BE49-F238E27FC236}">
                <a16:creationId xmlns:a16="http://schemas.microsoft.com/office/drawing/2014/main" id="{1D4231F1-CFC9-4E30-A0FC-A41B597B3422}"/>
              </a:ext>
            </a:extLst>
          </p:cNvPr>
          <p:cNvGrpSpPr/>
          <p:nvPr/>
        </p:nvGrpSpPr>
        <p:grpSpPr>
          <a:xfrm>
            <a:off x="166792" y="982235"/>
            <a:ext cx="2491958" cy="1267318"/>
            <a:chOff x="6238876" y="193542"/>
            <a:chExt cx="5829000" cy="3241475"/>
          </a:xfrm>
        </p:grpSpPr>
        <p:pic>
          <p:nvPicPr>
            <p:cNvPr id="6" name="Picture 10" descr="https://theday.co.uk/rails/active_storage/blobs/eyJfcmFpbHMiOnsibWVzc2FnZSI6IkJBaEpJaWs0TmpFellqTmlZUzFpWm1KaExUUTJNamt0WWpjeU9DMHhOR1JtT1RoaFpXTXlaVGNHT2daRlZBPT0iLCJleHAiOm51bGwsInB1ciI6ImJsb2JfaWQifX0=--52e03cff8479c7db11caf8e7030c3b4f75e353f2/-images-briefing-tolerance.jpg">
              <a:extLst>
                <a:ext uri="{FF2B5EF4-FFF2-40B4-BE49-F238E27FC236}">
                  <a16:creationId xmlns:a16="http://schemas.microsoft.com/office/drawing/2014/main" id="{2CEF3646-F07C-4807-8AFE-5A3FC01860EF}"/>
                </a:ext>
              </a:extLst>
            </p:cNvPr>
            <p:cNvPicPr>
              <a:picLocks noChangeAspect="1" noChangeArrowheads="1"/>
            </p:cNvPicPr>
            <p:nvPr/>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6238876" y="193542"/>
              <a:ext cx="5829000" cy="31226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1AEC893-CC0A-42A1-9975-8C8F5CFB49E1}"/>
                </a:ext>
              </a:extLst>
            </p:cNvPr>
            <p:cNvSpPr txBox="1"/>
            <p:nvPr/>
          </p:nvSpPr>
          <p:spPr>
            <a:xfrm>
              <a:off x="8092620" y="2254196"/>
              <a:ext cx="3818768" cy="1180821"/>
            </a:xfrm>
            <a:prstGeom prst="rect">
              <a:avLst/>
            </a:prstGeom>
            <a:noFill/>
          </p:spPr>
          <p:txBody>
            <a:bodyPr wrap="none" rtlCol="0">
              <a:spAutoFit/>
            </a:bodyPr>
            <a:lstStyle/>
            <a:p>
              <a:pPr defTabSz="685800"/>
              <a:r>
                <a:rPr lang="en-GB" sz="2400" b="1" dirty="0">
                  <a:solidFill>
                    <a:prstClr val="black"/>
                  </a:solidFill>
                  <a:latin typeface="Calibri" panose="020F0502020204030204"/>
                </a:rPr>
                <a:t> &amp; RESPECT</a:t>
              </a:r>
            </a:p>
          </p:txBody>
        </p:sp>
      </p:grpSp>
      <p:pic>
        <p:nvPicPr>
          <p:cNvPr id="8" name="Picture 7">
            <a:extLst>
              <a:ext uri="{FF2B5EF4-FFF2-40B4-BE49-F238E27FC236}">
                <a16:creationId xmlns:a16="http://schemas.microsoft.com/office/drawing/2014/main" id="{C5780B8A-0183-44D5-83F9-62F93CA702F4}"/>
              </a:ext>
            </a:extLst>
          </p:cNvPr>
          <p:cNvPicPr>
            <a:picLocks noChangeAspect="1"/>
          </p:cNvPicPr>
          <p:nvPr/>
        </p:nvPicPr>
        <p:blipFill rotWithShape="1">
          <a:blip r:embed="rId3"/>
          <a:srcRect b="9246"/>
          <a:stretch/>
        </p:blipFill>
        <p:spPr>
          <a:xfrm>
            <a:off x="7943850" y="5133121"/>
            <a:ext cx="1049908" cy="713702"/>
          </a:xfrm>
          <a:prstGeom prst="rect">
            <a:avLst/>
          </a:prstGeom>
        </p:spPr>
      </p:pic>
    </p:spTree>
    <p:extLst>
      <p:ext uri="{BB962C8B-B14F-4D97-AF65-F5344CB8AC3E}">
        <p14:creationId xmlns:p14="http://schemas.microsoft.com/office/powerpoint/2010/main" val="1250475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233" y="156117"/>
            <a:ext cx="4304371" cy="31645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Judging someone based only on a characteristic that they cannot control e.g. race, gender, sexuality, disability, religion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omic Sans M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Prejudice is a THOUGHT</a:t>
            </a:r>
          </a:p>
        </p:txBody>
      </p:sp>
      <p:sp>
        <p:nvSpPr>
          <p:cNvPr id="3" name="Rectangle 2"/>
          <p:cNvSpPr/>
          <p:nvPr/>
        </p:nvSpPr>
        <p:spPr>
          <a:xfrm>
            <a:off x="167268" y="3520949"/>
            <a:ext cx="4304371" cy="31645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Thinking that blondes are dumb</a:t>
            </a:r>
          </a:p>
          <a:p>
            <a:pPr marL="0" marR="0" lvl="0" indent="0"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omic Sans MS"/>
              </a:rPr>
              <a:t>Thinking that white people are superior to black people</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Thinking that only a man can be a doctor</a:t>
            </a:r>
          </a:p>
          <a:p>
            <a:pPr marL="0" marR="0" lvl="0" indent="0"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omic Sans MS"/>
              </a:rPr>
              <a:t>Assuming all Muslims are terrorists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4" name="Rectangle 3"/>
          <p:cNvSpPr/>
          <p:nvPr/>
        </p:nvSpPr>
        <p:spPr>
          <a:xfrm>
            <a:off x="4647130" y="156117"/>
            <a:ext cx="4304371" cy="31645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Based on an opinion</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omic Sans MS"/>
              </a:rPr>
              <a:t>Not backed up by facts and statistics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Usually negative</a:t>
            </a:r>
          </a:p>
        </p:txBody>
      </p:sp>
      <p:sp>
        <p:nvSpPr>
          <p:cNvPr id="5" name="Rectangle 4"/>
          <p:cNvSpPr/>
          <p:nvPr/>
        </p:nvSpPr>
        <p:spPr>
          <a:xfrm>
            <a:off x="4663067" y="3520948"/>
            <a:ext cx="4304371" cy="31645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“That person punched me so </a:t>
            </a:r>
            <a:r>
              <a:rPr lang="en-GB" dirty="0">
                <a:solidFill>
                  <a:prstClr val="black"/>
                </a:solidFill>
                <a:latin typeface="Comic Sans MS"/>
              </a:rPr>
              <a:t>I don’t like them”</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omic Sans MS"/>
              </a:rPr>
              <a:t>“Miss Lowrey hates cabbage because it tastes horrid”</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6" name="Oval 5"/>
          <p:cNvSpPr/>
          <p:nvPr/>
        </p:nvSpPr>
        <p:spPr>
          <a:xfrm>
            <a:off x="3104147" y="2671011"/>
            <a:ext cx="2935706" cy="151597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7" name="TextBox 6"/>
          <p:cNvSpPr txBox="1"/>
          <p:nvPr/>
        </p:nvSpPr>
        <p:spPr>
          <a:xfrm>
            <a:off x="192499" y="180472"/>
            <a:ext cx="1771639"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Definitions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8" name="TextBox 7"/>
          <p:cNvSpPr txBox="1"/>
          <p:nvPr/>
        </p:nvSpPr>
        <p:spPr>
          <a:xfrm>
            <a:off x="6577252" y="180472"/>
            <a:ext cx="2403222"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Characteristics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9" name="TextBox 8"/>
          <p:cNvSpPr txBox="1"/>
          <p:nvPr/>
        </p:nvSpPr>
        <p:spPr>
          <a:xfrm>
            <a:off x="192498" y="6211586"/>
            <a:ext cx="152157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Examples</a:t>
            </a:r>
          </a:p>
        </p:txBody>
      </p:sp>
      <p:sp>
        <p:nvSpPr>
          <p:cNvPr id="10" name="TextBox 9"/>
          <p:cNvSpPr txBox="1"/>
          <p:nvPr/>
        </p:nvSpPr>
        <p:spPr>
          <a:xfrm>
            <a:off x="6774689" y="6229502"/>
            <a:ext cx="219483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Non-examples</a:t>
            </a:r>
          </a:p>
        </p:txBody>
      </p:sp>
      <p:sp>
        <p:nvSpPr>
          <p:cNvPr id="11" name="TextBox 10"/>
          <p:cNvSpPr txBox="1"/>
          <p:nvPr/>
        </p:nvSpPr>
        <p:spPr>
          <a:xfrm>
            <a:off x="3249136" y="3104644"/>
            <a:ext cx="221727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a:solidFill>
                  <a:prstClr val="black"/>
                </a:solidFill>
                <a:latin typeface="Comic Sans MS"/>
              </a:rPr>
              <a:t>Prejudice</a:t>
            </a:r>
            <a:endParaRPr kumimoji="0" lang="en-GB" sz="36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2" name="TextBox 11">
            <a:extLst>
              <a:ext uri="{FF2B5EF4-FFF2-40B4-BE49-F238E27FC236}">
                <a16:creationId xmlns:a16="http://schemas.microsoft.com/office/drawing/2014/main" id="{75B9CCA0-5E6B-48FB-BACC-4E686A2A5667}"/>
              </a:ext>
            </a:extLst>
          </p:cNvPr>
          <p:cNvSpPr txBox="1"/>
          <p:nvPr/>
        </p:nvSpPr>
        <p:spPr>
          <a:xfrm>
            <a:off x="3277473" y="2418019"/>
            <a:ext cx="2935706" cy="1815882"/>
          </a:xfrm>
          <a:prstGeom prst="rect">
            <a:avLst/>
          </a:prstGeom>
          <a:solidFill>
            <a:srgbClr val="FFFF00"/>
          </a:solidFill>
          <a:ln>
            <a:solidFill>
              <a:schemeClr val="tx1"/>
            </a:solidFill>
          </a:ln>
        </p:spPr>
        <p:txBody>
          <a:bodyPr wrap="square" rtlCol="0">
            <a:spAutoFit/>
          </a:bodyPr>
          <a:lstStyle/>
          <a:p>
            <a:r>
              <a:rPr lang="en-GB" sz="2800" dirty="0"/>
              <a:t>Can you use the word ‘prejudice’ correctly in a sentence?</a:t>
            </a:r>
          </a:p>
        </p:txBody>
      </p:sp>
    </p:spTree>
    <p:extLst>
      <p:ext uri="{BB962C8B-B14F-4D97-AF65-F5344CB8AC3E}">
        <p14:creationId xmlns:p14="http://schemas.microsoft.com/office/powerpoint/2010/main" val="352244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233" y="156117"/>
            <a:ext cx="4304371" cy="31645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Treating someone worse than other people based only on a characteristic that they cannot control e.g. race, gender, sexuality, disability, religion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omic Sans M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Discrimination</a:t>
            </a:r>
            <a:r>
              <a:rPr kumimoji="0" lang="en-GB" sz="1800" b="0" i="0" u="none" strike="noStrike" kern="1200" cap="none" spc="0" normalizeH="0" noProof="0" dirty="0">
                <a:ln>
                  <a:noFill/>
                </a:ln>
                <a:solidFill>
                  <a:prstClr val="black"/>
                </a:solidFill>
                <a:effectLst/>
                <a:uLnTx/>
                <a:uFillTx/>
                <a:latin typeface="Comic Sans MS"/>
                <a:ea typeface="+mn-ea"/>
                <a:cs typeface="+mn-cs"/>
              </a:rPr>
              <a:t> is an ACTION</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3" name="Rectangle 2"/>
          <p:cNvSpPr/>
          <p:nvPr/>
        </p:nvSpPr>
        <p:spPr>
          <a:xfrm>
            <a:off x="167268" y="3520949"/>
            <a:ext cx="4304371" cy="31645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1600" dirty="0">
                <a:solidFill>
                  <a:prstClr val="black"/>
                </a:solidFill>
                <a:latin typeface="Comic Sans MS"/>
              </a:rPr>
              <a:t>Refusing to give a promotion to someone just because they are a woman</a:t>
            </a:r>
          </a:p>
          <a:p>
            <a:pPr marL="0" marR="0" lvl="0" indent="0" defTabSz="914400" rtl="0" eaLnBrk="1" fontAlgn="auto" latinLnBrk="0" hangingPunct="1">
              <a:lnSpc>
                <a:spcPct val="100000"/>
              </a:lnSpc>
              <a:spcBef>
                <a:spcPts val="0"/>
              </a:spcBef>
              <a:spcAft>
                <a:spcPts val="0"/>
              </a:spcAft>
              <a:buClrTx/>
              <a:buSzTx/>
              <a:buFontTx/>
              <a:buNone/>
              <a:tabLst/>
              <a:defRPr/>
            </a:pPr>
            <a:endParaRPr lang="en-GB" sz="1600" dirty="0">
              <a:solidFill>
                <a:prstClr val="black"/>
              </a:solidFill>
              <a:latin typeface="Comic Sans M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omic Sans MS"/>
                <a:ea typeface="+mn-ea"/>
                <a:cs typeface="+mn-cs"/>
              </a:rPr>
              <a:t>Paying a black person less than</a:t>
            </a:r>
            <a:r>
              <a:rPr kumimoji="0" lang="en-GB" sz="1600" b="0" i="0" u="none" strike="noStrike" kern="1200" cap="none" spc="0" normalizeH="0" noProof="0" dirty="0">
                <a:ln>
                  <a:noFill/>
                </a:ln>
                <a:solidFill>
                  <a:prstClr val="black"/>
                </a:solidFill>
                <a:effectLst/>
                <a:uLnTx/>
                <a:uFillTx/>
                <a:latin typeface="Comic Sans MS"/>
                <a:ea typeface="+mn-ea"/>
                <a:cs typeface="+mn-cs"/>
              </a:rPr>
              <a:t> a white person for the same job</a:t>
            </a:r>
          </a:p>
          <a:p>
            <a:pPr marL="0" marR="0" lvl="0" indent="0" defTabSz="914400" rtl="0" eaLnBrk="1" fontAlgn="auto" latinLnBrk="0" hangingPunct="1">
              <a:lnSpc>
                <a:spcPct val="100000"/>
              </a:lnSpc>
              <a:spcBef>
                <a:spcPts val="0"/>
              </a:spcBef>
              <a:spcAft>
                <a:spcPts val="0"/>
              </a:spcAft>
              <a:buClrTx/>
              <a:buSzTx/>
              <a:buFontTx/>
              <a:buNone/>
              <a:tabLst/>
              <a:defRPr/>
            </a:pPr>
            <a:endParaRPr lang="en-GB" sz="1600" baseline="0" dirty="0">
              <a:solidFill>
                <a:prstClr val="black"/>
              </a:solidFill>
              <a:latin typeface="Comic Sans M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noProof="0" dirty="0">
                <a:ln>
                  <a:noFill/>
                </a:ln>
                <a:solidFill>
                  <a:prstClr val="black"/>
                </a:solidFill>
                <a:effectLst/>
                <a:uLnTx/>
                <a:uFillTx/>
                <a:latin typeface="Comic Sans MS"/>
                <a:ea typeface="+mn-ea"/>
                <a:cs typeface="+mn-cs"/>
              </a:rPr>
              <a:t>Landlords refusing to rent houses to young people because “all young people are messy”</a:t>
            </a:r>
          </a:p>
          <a:p>
            <a:pPr marL="0" marR="0" lvl="0" indent="0" defTabSz="914400" rtl="0" eaLnBrk="1" fontAlgn="auto" latinLnBrk="0" hangingPunct="1">
              <a:lnSpc>
                <a:spcPct val="100000"/>
              </a:lnSpc>
              <a:spcBef>
                <a:spcPts val="0"/>
              </a:spcBef>
              <a:spcAft>
                <a:spcPts val="0"/>
              </a:spcAft>
              <a:buClrTx/>
              <a:buSzTx/>
              <a:buFontTx/>
              <a:buNone/>
              <a:tabLst/>
              <a:defRPr/>
            </a:pPr>
            <a:endParaRPr lang="en-GB" sz="1600" baseline="0" dirty="0">
              <a:solidFill>
                <a:prstClr val="black"/>
              </a:solidFill>
              <a:latin typeface="Comic Sans M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noProof="0" dirty="0">
                <a:ln>
                  <a:noFill/>
                </a:ln>
                <a:solidFill>
                  <a:prstClr val="black"/>
                </a:solidFill>
                <a:effectLst/>
                <a:uLnTx/>
                <a:uFillTx/>
                <a:latin typeface="Comic Sans MS"/>
                <a:ea typeface="+mn-ea"/>
                <a:cs typeface="+mn-cs"/>
              </a:rPr>
              <a:t>Violence against various groups of people based on race, religion, sexuality etc</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4" name="Rectangle 3"/>
          <p:cNvSpPr/>
          <p:nvPr/>
        </p:nvSpPr>
        <p:spPr>
          <a:xfrm>
            <a:off x="4647130" y="156117"/>
            <a:ext cx="4304371" cy="31645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Based on an opinion</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omic Sans MS"/>
              </a:rPr>
              <a:t>Not backed up by facts and statistics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omic Sans MS"/>
              </a:rPr>
              <a:t>Always upsetting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Can</a:t>
            </a:r>
            <a:r>
              <a:rPr kumimoji="0" lang="en-GB" sz="1800" b="0" i="0" u="none" strike="noStrike" kern="1200" cap="none" spc="0" normalizeH="0" noProof="0" dirty="0">
                <a:ln>
                  <a:noFill/>
                </a:ln>
                <a:solidFill>
                  <a:prstClr val="black"/>
                </a:solidFill>
                <a:effectLst/>
                <a:uLnTx/>
                <a:uFillTx/>
                <a:latin typeface="Comic Sans MS"/>
                <a:ea typeface="+mn-ea"/>
                <a:cs typeface="+mn-cs"/>
              </a:rPr>
              <a:t> be seriously damaging</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5" name="Rectangle 4"/>
          <p:cNvSpPr/>
          <p:nvPr/>
        </p:nvSpPr>
        <p:spPr>
          <a:xfrm>
            <a:off x="4663067" y="3520948"/>
            <a:ext cx="4304371" cy="31645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omic Sans MS"/>
              </a:rPr>
              <a:t>Students having to wear school uniform when staff don’t</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omic Sans MS"/>
              </a:rPr>
              <a:t>A teacher giving the same detention to a male and a female student who BOTH didn’t do their homework</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6" name="Oval 5"/>
          <p:cNvSpPr/>
          <p:nvPr/>
        </p:nvSpPr>
        <p:spPr>
          <a:xfrm>
            <a:off x="3104147" y="2671011"/>
            <a:ext cx="2935706" cy="151597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7" name="TextBox 6"/>
          <p:cNvSpPr txBox="1"/>
          <p:nvPr/>
        </p:nvSpPr>
        <p:spPr>
          <a:xfrm>
            <a:off x="192499" y="180472"/>
            <a:ext cx="1771639"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Definitions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8" name="TextBox 7"/>
          <p:cNvSpPr txBox="1"/>
          <p:nvPr/>
        </p:nvSpPr>
        <p:spPr>
          <a:xfrm>
            <a:off x="6577252" y="180472"/>
            <a:ext cx="2403222"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Characteristics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9" name="TextBox 8"/>
          <p:cNvSpPr txBox="1"/>
          <p:nvPr/>
        </p:nvSpPr>
        <p:spPr>
          <a:xfrm>
            <a:off x="192498" y="6211586"/>
            <a:ext cx="152157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Examples</a:t>
            </a:r>
          </a:p>
        </p:txBody>
      </p:sp>
      <p:sp>
        <p:nvSpPr>
          <p:cNvPr id="10" name="TextBox 9"/>
          <p:cNvSpPr txBox="1"/>
          <p:nvPr/>
        </p:nvSpPr>
        <p:spPr>
          <a:xfrm>
            <a:off x="6774689" y="6229502"/>
            <a:ext cx="219483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Non-examples</a:t>
            </a:r>
          </a:p>
        </p:txBody>
      </p:sp>
      <p:sp>
        <p:nvSpPr>
          <p:cNvPr id="11" name="TextBox 10"/>
          <p:cNvSpPr txBox="1"/>
          <p:nvPr/>
        </p:nvSpPr>
        <p:spPr>
          <a:xfrm>
            <a:off x="3249136" y="3104644"/>
            <a:ext cx="292099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solidFill>
                  <a:prstClr val="black"/>
                </a:solidFill>
                <a:latin typeface="Comic Sans MS"/>
              </a:rPr>
              <a:t>Discrimination</a:t>
            </a:r>
            <a:endParaRPr kumimoji="0" lang="en-GB" sz="3200" b="0" i="0" u="none" strike="noStrike" kern="1200" cap="none" spc="0" normalizeH="0" baseline="0" noProof="0" dirty="0">
              <a:ln>
                <a:noFill/>
              </a:ln>
              <a:solidFill>
                <a:prstClr val="black"/>
              </a:solidFill>
              <a:effectLst/>
              <a:uLnTx/>
              <a:uFillTx/>
              <a:latin typeface="Comic Sans MS"/>
            </a:endParaRPr>
          </a:p>
        </p:txBody>
      </p:sp>
      <p:sp>
        <p:nvSpPr>
          <p:cNvPr id="12" name="TextBox 11">
            <a:extLst>
              <a:ext uri="{FF2B5EF4-FFF2-40B4-BE49-F238E27FC236}">
                <a16:creationId xmlns:a16="http://schemas.microsoft.com/office/drawing/2014/main" id="{75B9CCA0-5E6B-48FB-BACC-4E686A2A5667}"/>
              </a:ext>
            </a:extLst>
          </p:cNvPr>
          <p:cNvSpPr txBox="1"/>
          <p:nvPr/>
        </p:nvSpPr>
        <p:spPr>
          <a:xfrm>
            <a:off x="3104147" y="2429110"/>
            <a:ext cx="3858873" cy="1815882"/>
          </a:xfrm>
          <a:prstGeom prst="rect">
            <a:avLst/>
          </a:prstGeom>
          <a:solidFill>
            <a:srgbClr val="FFFF00"/>
          </a:solidFill>
          <a:ln>
            <a:solidFill>
              <a:schemeClr val="tx1"/>
            </a:solidFill>
          </a:ln>
        </p:spPr>
        <p:txBody>
          <a:bodyPr wrap="square" rtlCol="0">
            <a:spAutoFit/>
          </a:bodyPr>
          <a:lstStyle/>
          <a:p>
            <a:r>
              <a:rPr lang="en-GB" sz="2800" dirty="0"/>
              <a:t>Can you use the word ‘discrimination’ correctly in a sentence?</a:t>
            </a:r>
          </a:p>
        </p:txBody>
      </p:sp>
    </p:spTree>
    <p:extLst>
      <p:ext uri="{BB962C8B-B14F-4D97-AF65-F5344CB8AC3E}">
        <p14:creationId xmlns:p14="http://schemas.microsoft.com/office/powerpoint/2010/main" val="29678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233" y="156117"/>
            <a:ext cx="4304371" cy="31645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A simple, conventional idea of what a whole group of people are like</a:t>
            </a:r>
          </a:p>
        </p:txBody>
      </p:sp>
      <p:sp>
        <p:nvSpPr>
          <p:cNvPr id="3" name="Rectangle 2"/>
          <p:cNvSpPr/>
          <p:nvPr/>
        </p:nvSpPr>
        <p:spPr>
          <a:xfrm>
            <a:off x="167268" y="3520949"/>
            <a:ext cx="4304371" cy="31645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1600" dirty="0">
                <a:solidFill>
                  <a:prstClr val="black"/>
                </a:solidFill>
                <a:latin typeface="Comic Sans MS"/>
              </a:rPr>
              <a:t>Men are physically strong.</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noProof="0" dirty="0">
              <a:ln>
                <a:noFill/>
              </a:ln>
              <a:solidFill>
                <a:prstClr val="black"/>
              </a:solidFill>
              <a:effectLst/>
              <a:uLnTx/>
              <a:uFillTx/>
              <a:latin typeface="Comic Sans MS"/>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en-GB" sz="1600" dirty="0">
                <a:solidFill>
                  <a:prstClr val="black"/>
                </a:solidFill>
                <a:latin typeface="Comic Sans MS"/>
              </a:rPr>
              <a:t>All Americans are obese and lazy.</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noProof="0" dirty="0">
              <a:ln>
                <a:noFill/>
              </a:ln>
              <a:solidFill>
                <a:prstClr val="black"/>
              </a:solidFill>
              <a:effectLst/>
              <a:uLnTx/>
              <a:uFillTx/>
              <a:latin typeface="Comic Sans MS"/>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en-GB" sz="1600" dirty="0">
                <a:solidFill>
                  <a:prstClr val="black"/>
                </a:solidFill>
                <a:latin typeface="Comic Sans MS"/>
              </a:rPr>
              <a:t>All Muslims are terrorists.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noProof="0" dirty="0">
              <a:ln>
                <a:noFill/>
              </a:ln>
              <a:solidFill>
                <a:prstClr val="black"/>
              </a:solidFill>
              <a:effectLst/>
              <a:uLnTx/>
              <a:uFillTx/>
              <a:latin typeface="Comic Sans MS"/>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en-GB" sz="1600" dirty="0">
                <a:solidFill>
                  <a:prstClr val="black"/>
                </a:solidFill>
                <a:latin typeface="Comic Sans MS"/>
              </a:rPr>
              <a:t>All teenagers are rude.</a:t>
            </a:r>
            <a:endParaRPr kumimoji="0" lang="en-GB" sz="1600" b="0" i="0" u="none" strike="noStrike" kern="1200" cap="none" spc="0" normalizeH="0" noProof="0" dirty="0">
              <a:ln>
                <a:noFill/>
              </a:ln>
              <a:solidFill>
                <a:prstClr val="black"/>
              </a:solidFill>
              <a:effectLst/>
              <a:uLnTx/>
              <a:uFillTx/>
              <a:latin typeface="Comic Sans MS"/>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4" name="Rectangle 3"/>
          <p:cNvSpPr/>
          <p:nvPr/>
        </p:nvSpPr>
        <p:spPr>
          <a:xfrm>
            <a:off x="4622503" y="156117"/>
            <a:ext cx="4304371" cy="31645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Often popular and well-known opinions.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Gives an image that the whole group is the same.</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omic Sans MS"/>
              </a:rPr>
              <a:t>Often hurtful.</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5" name="Rectangle 4"/>
          <p:cNvSpPr/>
          <p:nvPr/>
        </p:nvSpPr>
        <p:spPr>
          <a:xfrm>
            <a:off x="4663067" y="3520948"/>
            <a:ext cx="4304371" cy="31645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r"/>
            <a:r>
              <a:rPr lang="en-GB" sz="1600" dirty="0">
                <a:solidFill>
                  <a:prstClr val="black"/>
                </a:solidFill>
                <a:latin typeface="Comic Sans MS"/>
              </a:rPr>
              <a:t>Interestingly, this word comes from the printing industry.</a:t>
            </a:r>
            <a:r>
              <a:rPr lang="en-GB" sz="1600" dirty="0"/>
              <a:t> ‘Stereo’ means solid and ‘type’ means printed letters and refers to a method of printing where solid letters would be arranged on a plate and printed so that every copy of the page would be exactly the same. The word now means assuming all people with a particular characteristic are the same like the pages that were printed.</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omic Sans MS"/>
              </a:rPr>
              <a:t> </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6" name="Oval 5"/>
          <p:cNvSpPr/>
          <p:nvPr/>
        </p:nvSpPr>
        <p:spPr>
          <a:xfrm>
            <a:off x="3107048" y="2346655"/>
            <a:ext cx="2935706" cy="151597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7" name="TextBox 6"/>
          <p:cNvSpPr txBox="1"/>
          <p:nvPr/>
        </p:nvSpPr>
        <p:spPr>
          <a:xfrm>
            <a:off x="192499" y="180472"/>
            <a:ext cx="1771639"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Definitions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8" name="TextBox 7"/>
          <p:cNvSpPr txBox="1"/>
          <p:nvPr/>
        </p:nvSpPr>
        <p:spPr>
          <a:xfrm>
            <a:off x="6577252" y="180472"/>
            <a:ext cx="2403222"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Characteristics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9" name="TextBox 8"/>
          <p:cNvSpPr txBox="1"/>
          <p:nvPr/>
        </p:nvSpPr>
        <p:spPr>
          <a:xfrm>
            <a:off x="192498" y="6211586"/>
            <a:ext cx="152157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Examples</a:t>
            </a:r>
          </a:p>
        </p:txBody>
      </p:sp>
      <p:sp>
        <p:nvSpPr>
          <p:cNvPr id="10" name="TextBox 9"/>
          <p:cNvSpPr txBox="1"/>
          <p:nvPr/>
        </p:nvSpPr>
        <p:spPr>
          <a:xfrm>
            <a:off x="6774689" y="6229502"/>
            <a:ext cx="165301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Etymology</a:t>
            </a:r>
          </a:p>
        </p:txBody>
      </p:sp>
      <p:sp>
        <p:nvSpPr>
          <p:cNvPr id="11" name="TextBox 10"/>
          <p:cNvSpPr txBox="1"/>
          <p:nvPr/>
        </p:nvSpPr>
        <p:spPr>
          <a:xfrm>
            <a:off x="3269817" y="2774341"/>
            <a:ext cx="237757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solidFill>
                  <a:prstClr val="black"/>
                </a:solidFill>
                <a:latin typeface="Comic Sans MS"/>
              </a:rPr>
              <a:t>Stereotype</a:t>
            </a:r>
            <a:endParaRPr kumimoji="0" lang="en-GB" sz="3200" b="0" i="0" u="none" strike="noStrike" kern="1200" cap="none" spc="0" normalizeH="0" baseline="0" noProof="0" dirty="0">
              <a:ln>
                <a:noFill/>
              </a:ln>
              <a:solidFill>
                <a:prstClr val="black"/>
              </a:solidFill>
              <a:effectLst/>
              <a:uLnTx/>
              <a:uFillTx/>
              <a:latin typeface="Comic Sans MS"/>
            </a:endParaRPr>
          </a:p>
        </p:txBody>
      </p:sp>
      <p:sp>
        <p:nvSpPr>
          <p:cNvPr id="12" name="TextBox 11">
            <a:extLst>
              <a:ext uri="{FF2B5EF4-FFF2-40B4-BE49-F238E27FC236}">
                <a16:creationId xmlns:a16="http://schemas.microsoft.com/office/drawing/2014/main" id="{75B9CCA0-5E6B-48FB-BACC-4E686A2A5667}"/>
              </a:ext>
            </a:extLst>
          </p:cNvPr>
          <p:cNvSpPr txBox="1"/>
          <p:nvPr/>
        </p:nvSpPr>
        <p:spPr>
          <a:xfrm>
            <a:off x="2639466" y="2341035"/>
            <a:ext cx="3858873" cy="1384995"/>
          </a:xfrm>
          <a:prstGeom prst="rect">
            <a:avLst/>
          </a:prstGeom>
          <a:solidFill>
            <a:srgbClr val="FFFF00"/>
          </a:solidFill>
          <a:ln>
            <a:solidFill>
              <a:schemeClr val="tx1"/>
            </a:solidFill>
          </a:ln>
        </p:spPr>
        <p:txBody>
          <a:bodyPr wrap="square" rtlCol="0">
            <a:spAutoFit/>
          </a:bodyPr>
          <a:lstStyle/>
          <a:p>
            <a:r>
              <a:rPr lang="en-GB" sz="2800" dirty="0"/>
              <a:t>Can you use the word ‘stereotype’ correctly in a sentence?</a:t>
            </a:r>
          </a:p>
        </p:txBody>
      </p:sp>
    </p:spTree>
    <p:extLst>
      <p:ext uri="{BB962C8B-B14F-4D97-AF65-F5344CB8AC3E}">
        <p14:creationId xmlns:p14="http://schemas.microsoft.com/office/powerpoint/2010/main" val="423851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F0F9894-57CE-445A-AFCA-65EA8B088769}"/>
              </a:ext>
            </a:extLst>
          </p:cNvPr>
          <p:cNvPicPr>
            <a:picLocks noGrp="1" noChangeAspect="1"/>
          </p:cNvPicPr>
          <p:nvPr>
            <p:ph idx="1"/>
          </p:nvPr>
        </p:nvPicPr>
        <p:blipFill rotWithShape="1">
          <a:blip r:embed="rId3"/>
          <a:srcRect l="9011" r="5275"/>
          <a:stretch/>
        </p:blipFill>
        <p:spPr>
          <a:xfrm>
            <a:off x="4572000" y="10"/>
            <a:ext cx="4572000" cy="3428990"/>
          </a:xfrm>
          <a:prstGeom prst="rect">
            <a:avLst/>
          </a:prstGeom>
        </p:spPr>
      </p:pic>
      <p:pic>
        <p:nvPicPr>
          <p:cNvPr id="6" name="Picture 5">
            <a:extLst>
              <a:ext uri="{FF2B5EF4-FFF2-40B4-BE49-F238E27FC236}">
                <a16:creationId xmlns:a16="http://schemas.microsoft.com/office/drawing/2014/main" id="{60FBD2D9-B859-4912-945B-8B85EC756D28}"/>
              </a:ext>
            </a:extLst>
          </p:cNvPr>
          <p:cNvPicPr>
            <a:picLocks noChangeAspect="1"/>
          </p:cNvPicPr>
          <p:nvPr/>
        </p:nvPicPr>
        <p:blipFill rotWithShape="1">
          <a:blip r:embed="rId4"/>
          <a:srcRect l="10214" r="15120" b="2"/>
          <a:stretch/>
        </p:blipFill>
        <p:spPr>
          <a:xfrm>
            <a:off x="20" y="10"/>
            <a:ext cx="4571980" cy="3428990"/>
          </a:xfrm>
          <a:prstGeom prst="rect">
            <a:avLst/>
          </a:prstGeom>
        </p:spPr>
      </p:pic>
      <p:sp>
        <p:nvSpPr>
          <p:cNvPr id="12" name="Rectangle 11">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531267" y="3509963"/>
            <a:ext cx="5319162"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27709990-B4C2-4AF2-B92A-D7C8A299EE43}"/>
              </a:ext>
            </a:extLst>
          </p:cNvPr>
          <p:cNvPicPr>
            <a:picLocks noChangeAspect="1"/>
          </p:cNvPicPr>
          <p:nvPr/>
        </p:nvPicPr>
        <p:blipFill rotWithShape="1">
          <a:blip r:embed="rId5"/>
          <a:srcRect l="5618" r="1" b="1"/>
          <a:stretch/>
        </p:blipFill>
        <p:spPr>
          <a:xfrm>
            <a:off x="20" y="3429000"/>
            <a:ext cx="4571980" cy="3429000"/>
          </a:xfrm>
          <a:prstGeom prst="rect">
            <a:avLst/>
          </a:prstGeom>
        </p:spPr>
      </p:pic>
      <p:pic>
        <p:nvPicPr>
          <p:cNvPr id="5" name="Picture 4">
            <a:extLst>
              <a:ext uri="{FF2B5EF4-FFF2-40B4-BE49-F238E27FC236}">
                <a16:creationId xmlns:a16="http://schemas.microsoft.com/office/drawing/2014/main" id="{A204C972-FF29-43F1-90DE-4F4A626BBF16}"/>
              </a:ext>
            </a:extLst>
          </p:cNvPr>
          <p:cNvPicPr>
            <a:picLocks noChangeAspect="1"/>
          </p:cNvPicPr>
          <p:nvPr/>
        </p:nvPicPr>
        <p:blipFill rotWithShape="1">
          <a:blip r:embed="rId6"/>
          <a:srcRect l="17299" r="8970"/>
          <a:stretch/>
        </p:blipFill>
        <p:spPr>
          <a:xfrm>
            <a:off x="4572000" y="3429000"/>
            <a:ext cx="4572000" cy="3429000"/>
          </a:xfrm>
          <a:prstGeom prst="rect">
            <a:avLst/>
          </a:prstGeom>
        </p:spPr>
      </p:pic>
      <p:sp>
        <p:nvSpPr>
          <p:cNvPr id="16" name="Rectangle 11">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885915" y="2164437"/>
            <a:ext cx="3372170" cy="25291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ame 13">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47277" y="1835459"/>
            <a:ext cx="4249446" cy="3187083"/>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3A88B18-0BE0-4BB2-88B1-626FD7BAC6B4}"/>
              </a:ext>
            </a:extLst>
          </p:cNvPr>
          <p:cNvSpPr>
            <a:spLocks noGrp="1"/>
          </p:cNvSpPr>
          <p:nvPr>
            <p:ph type="title"/>
          </p:nvPr>
        </p:nvSpPr>
        <p:spPr>
          <a:xfrm>
            <a:off x="3215143" y="2761554"/>
            <a:ext cx="2713713" cy="1345720"/>
          </a:xfrm>
          <a:noFill/>
        </p:spPr>
        <p:txBody>
          <a:bodyPr vert="horz" lIns="91440" tIns="45720" rIns="91440" bIns="45720" rtlCol="0" anchor="ctr">
            <a:normAutofit/>
          </a:bodyPr>
          <a:lstStyle/>
          <a:p>
            <a:pPr defTabSz="914400">
              <a:lnSpc>
                <a:spcPct val="90000"/>
              </a:lnSpc>
            </a:pPr>
            <a:r>
              <a:rPr lang="en-US" sz="1500" kern="1200">
                <a:solidFill>
                  <a:srgbClr val="080808"/>
                </a:solidFill>
                <a:latin typeface="+mj-lt"/>
                <a:ea typeface="+mj-ea"/>
                <a:cs typeface="+mj-cs"/>
              </a:rPr>
              <a:t>Create a spider diagram of examples of prejudice, discrimination and stereotyping that you can think of. Use these images to help you. Try to be specific.</a:t>
            </a:r>
          </a:p>
        </p:txBody>
      </p:sp>
      <p:cxnSp>
        <p:nvCxnSpPr>
          <p:cNvPr id="14" name="Straight Connector 13">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53715" y="5443086"/>
            <a:ext cx="48006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039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C7B15B4B-5DF5-4327-A17B-79556A5B44FB}"/>
              </a:ext>
            </a:extLst>
          </p:cNvPr>
          <p:cNvSpPr>
            <a:spLocks noGrp="1"/>
          </p:cNvSpPr>
          <p:nvPr>
            <p:ph type="title"/>
          </p:nvPr>
        </p:nvSpPr>
        <p:spPr>
          <a:xfrm>
            <a:off x="480059" y="2053641"/>
            <a:ext cx="2751871" cy="2760098"/>
          </a:xfrm>
        </p:spPr>
        <p:txBody>
          <a:bodyPr>
            <a:normAutofit/>
          </a:bodyPr>
          <a:lstStyle/>
          <a:p>
            <a:r>
              <a:rPr lang="en-GB">
                <a:solidFill>
                  <a:srgbClr val="FFFFFF"/>
                </a:solidFill>
              </a:rPr>
              <a:t>Written reflection task</a:t>
            </a:r>
          </a:p>
        </p:txBody>
      </p:sp>
      <p:sp>
        <p:nvSpPr>
          <p:cNvPr id="3" name="Content Placeholder 2">
            <a:extLst>
              <a:ext uri="{FF2B5EF4-FFF2-40B4-BE49-F238E27FC236}">
                <a16:creationId xmlns:a16="http://schemas.microsoft.com/office/drawing/2014/main" id="{59ED5829-49F0-4208-B69E-C1F50457F539}"/>
              </a:ext>
            </a:extLst>
          </p:cNvPr>
          <p:cNvSpPr>
            <a:spLocks noGrp="1"/>
          </p:cNvSpPr>
          <p:nvPr>
            <p:ph idx="1"/>
          </p:nvPr>
        </p:nvSpPr>
        <p:spPr>
          <a:xfrm>
            <a:off x="4567930" y="801866"/>
            <a:ext cx="3979563" cy="5230634"/>
          </a:xfrm>
        </p:spPr>
        <p:txBody>
          <a:bodyPr anchor="ctr">
            <a:normAutofit/>
          </a:bodyPr>
          <a:lstStyle/>
          <a:p>
            <a:pPr marL="514350" indent="-514350">
              <a:lnSpc>
                <a:spcPct val="90000"/>
              </a:lnSpc>
              <a:buAutoNum type="arabicPeriod"/>
            </a:pPr>
            <a:r>
              <a:rPr lang="en-GB" sz="2100" dirty="0">
                <a:solidFill>
                  <a:schemeClr val="accent1"/>
                </a:solidFill>
              </a:rPr>
              <a:t>How are prejudice and discrimination harmful? Try to use a number of different examples and a number of different impacts that they can have. Aim to write a paragraph of at least 5 sentences.</a:t>
            </a:r>
          </a:p>
          <a:p>
            <a:pPr marL="514350" indent="-514350">
              <a:lnSpc>
                <a:spcPct val="90000"/>
              </a:lnSpc>
              <a:buAutoNum type="arabicPeriod"/>
            </a:pPr>
            <a:r>
              <a:rPr lang="en-GB" sz="2100" dirty="0">
                <a:solidFill>
                  <a:schemeClr val="accent1"/>
                </a:solidFill>
              </a:rPr>
              <a:t>How can we fight against prejudice and discrimination? Aim to write at least 4 examples.</a:t>
            </a:r>
          </a:p>
          <a:p>
            <a:pPr marL="514350" indent="-514350">
              <a:lnSpc>
                <a:spcPct val="90000"/>
              </a:lnSpc>
              <a:buAutoNum type="arabicPeriod"/>
            </a:pPr>
            <a:r>
              <a:rPr lang="en-GB" sz="2100" dirty="0">
                <a:solidFill>
                  <a:schemeClr val="accent1"/>
                </a:solidFill>
              </a:rPr>
              <a:t>Why is it important to challenge prejudice and discrimination when we encounter it? Try to give at least 3 reasons.</a:t>
            </a:r>
          </a:p>
        </p:txBody>
      </p:sp>
    </p:spTree>
    <p:extLst>
      <p:ext uri="{BB962C8B-B14F-4D97-AF65-F5344CB8AC3E}">
        <p14:creationId xmlns:p14="http://schemas.microsoft.com/office/powerpoint/2010/main" val="2085641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A07AF-4315-43A1-890A-3454FE15A6ED}"/>
              </a:ext>
            </a:extLst>
          </p:cNvPr>
          <p:cNvSpPr>
            <a:spLocks noGrp="1"/>
          </p:cNvSpPr>
          <p:nvPr>
            <p:ph type="title"/>
          </p:nvPr>
        </p:nvSpPr>
        <p:spPr>
          <a:xfrm>
            <a:off x="486697" y="629266"/>
            <a:ext cx="2704179" cy="1676603"/>
          </a:xfrm>
        </p:spPr>
        <p:txBody>
          <a:bodyPr>
            <a:normAutofit/>
          </a:bodyPr>
          <a:lstStyle/>
          <a:p>
            <a:pPr>
              <a:lnSpc>
                <a:spcPct val="90000"/>
              </a:lnSpc>
            </a:pPr>
            <a:r>
              <a:rPr lang="en-GB" sz="2200"/>
              <a:t>What does the Catholic Church teach about prejudice and discrimination?</a:t>
            </a:r>
          </a:p>
        </p:txBody>
      </p:sp>
      <p:pic>
        <p:nvPicPr>
          <p:cNvPr id="5" name="Content Placeholder 4">
            <a:extLst>
              <a:ext uri="{FF2B5EF4-FFF2-40B4-BE49-F238E27FC236}">
                <a16:creationId xmlns:a16="http://schemas.microsoft.com/office/drawing/2014/main" id="{090476B9-AC29-46FC-BC57-8F93ADB842B8}"/>
              </a:ext>
            </a:extLst>
          </p:cNvPr>
          <p:cNvPicPr>
            <a:picLocks noGrp="1" noChangeAspect="1"/>
          </p:cNvPicPr>
          <p:nvPr>
            <p:ph idx="1"/>
          </p:nvPr>
        </p:nvPicPr>
        <p:blipFill>
          <a:blip r:embed="rId3"/>
          <a:stretch>
            <a:fillRect/>
          </a:stretch>
        </p:blipFill>
        <p:spPr>
          <a:xfrm>
            <a:off x="359408" y="2305869"/>
            <a:ext cx="2831467" cy="3794750"/>
          </a:xfrm>
          <a:prstGeom prst="rect">
            <a:avLst/>
          </a:prstGeom>
        </p:spPr>
      </p:pic>
      <p:sp>
        <p:nvSpPr>
          <p:cNvPr id="11" name="Rectangle 10">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8700" y="559407"/>
            <a:ext cx="4945891"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008DBA3D-070D-49D3-A35D-E6B6EA73363A}"/>
              </a:ext>
            </a:extLst>
          </p:cNvPr>
          <p:cNvPicPr>
            <a:picLocks noChangeAspect="1"/>
          </p:cNvPicPr>
          <p:nvPr/>
        </p:nvPicPr>
        <p:blipFill rotWithShape="1">
          <a:blip r:embed="rId4"/>
          <a:srcRect t="419" r="1" b="1513"/>
          <a:stretch/>
        </p:blipFill>
        <p:spPr>
          <a:xfrm>
            <a:off x="3962781" y="722376"/>
            <a:ext cx="4697730" cy="5413248"/>
          </a:xfrm>
          <a:prstGeom prst="rect">
            <a:avLst/>
          </a:prstGeom>
          <a:effectLst/>
        </p:spPr>
      </p:pic>
    </p:spTree>
    <p:extLst>
      <p:ext uri="{BB962C8B-B14F-4D97-AF65-F5344CB8AC3E}">
        <p14:creationId xmlns:p14="http://schemas.microsoft.com/office/powerpoint/2010/main" val="247119009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9F3600FA-023E-4BB8-949D-1AC845B3AA3E}" vid="{06D90871-5F31-4A64-A503-406CC66A5B79}"/>
    </a:ext>
  </a:extLst>
</a:theme>
</file>

<file path=ppt/theme/theme2.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omic Sans MS"/>
        <a:ea typeface=""/>
        <a:cs typeface=""/>
      </a:majorFont>
      <a:minorFont>
        <a:latin typeface="Comic Sans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DEC9C86-CDF1-4E7D-BD0D-6D8AB9AC047E}" vid="{DDA9FF1F-325D-4A1D-9525-83A663D1FD4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itish Values Teaching Slide" id="{DD4AAD87-9875-4C05-8B78-C37589589569}" vid="{87D005F9-9A19-426B-BC76-73DF2A09EE6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95a6ee0-3457-4c92-8dc0-f4b4a50aefb9">
      <Terms xmlns="http://schemas.microsoft.com/office/infopath/2007/PartnerControls"/>
    </lcf76f155ced4ddcb4097134ff3c332f>
    <TaxCatchAll xmlns="ed66bb40-66c8-4574-817d-b0013ae2007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E8C139CBAEF0A4288ECC400425D4687" ma:contentTypeVersion="15" ma:contentTypeDescription="Create a new document." ma:contentTypeScope="" ma:versionID="a95c67f592db1f951c0f00ca55e2b5ee">
  <xsd:schema xmlns:xsd="http://www.w3.org/2001/XMLSchema" xmlns:xs="http://www.w3.org/2001/XMLSchema" xmlns:p="http://schemas.microsoft.com/office/2006/metadata/properties" xmlns:ns2="795a6ee0-3457-4c92-8dc0-f4b4a50aefb9" xmlns:ns3="ed66bb40-66c8-4574-817d-b0013ae20072" targetNamespace="http://schemas.microsoft.com/office/2006/metadata/properties" ma:root="true" ma:fieldsID="fdbdf5e197b1b3012b4f39b7217bf2b3" ns2:_="" ns3:_="">
    <xsd:import namespace="795a6ee0-3457-4c92-8dc0-f4b4a50aefb9"/>
    <xsd:import namespace="ed66bb40-66c8-4574-817d-b0013ae2007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5a6ee0-3457-4c92-8dc0-f4b4a50aef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b90f9a9a-cf56-4bd2-b166-dc11b66c54a6"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66bb40-66c8-4574-817d-b0013ae20072"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b897ad0-9db6-4e43-a2d1-e847b77b9495}" ma:internalName="TaxCatchAll" ma:showField="CatchAllData" ma:web="ed66bb40-66c8-4574-817d-b0013ae2007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8E0F5E-1048-4F15-9054-AF55AC02F905}">
  <ds:schemaRefs>
    <ds:schemaRef ds:uri="http://schemas.microsoft.com/sharepoint/v3/contenttype/forms"/>
  </ds:schemaRefs>
</ds:datastoreItem>
</file>

<file path=customXml/itemProps2.xml><?xml version="1.0" encoding="utf-8"?>
<ds:datastoreItem xmlns:ds="http://schemas.openxmlformats.org/officeDocument/2006/customXml" ds:itemID="{F99352CE-13A9-458C-B37D-C4C09B106AD4}">
  <ds:schemaRefs>
    <ds:schemaRef ds:uri="http://www.w3.org/XML/1998/namespace"/>
    <ds:schemaRef ds:uri="f545cde0-df7b-4532-867e-c6726ac04237"/>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http://purl.org/dc/dcmitype/"/>
    <ds:schemaRef ds:uri="795a6ee0-3457-4c92-8dc0-f4b4a50aefb9"/>
    <ds:schemaRef ds:uri="ed66bb40-66c8-4574-817d-b0013ae20072"/>
  </ds:schemaRefs>
</ds:datastoreItem>
</file>

<file path=customXml/itemProps3.xml><?xml version="1.0" encoding="utf-8"?>
<ds:datastoreItem xmlns:ds="http://schemas.openxmlformats.org/officeDocument/2006/customXml" ds:itemID="{30FCEF26-89EF-4AB1-8C3D-40F280E35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5a6ee0-3457-4c92-8dc0-f4b4a50aefb9"/>
    <ds:schemaRef ds:uri="ed66bb40-66c8-4574-817d-b0013ae200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TotalTime>
  <Words>1096</Words>
  <Application>Microsoft Office PowerPoint</Application>
  <PresentationFormat>On-screen Show (4:3)</PresentationFormat>
  <Paragraphs>124</Paragraphs>
  <Slides>12</Slides>
  <Notes>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12</vt:i4>
      </vt:variant>
    </vt:vector>
  </HeadingPairs>
  <TitlesOfParts>
    <vt:vector size="22" baseType="lpstr">
      <vt:lpstr>Arial</vt:lpstr>
      <vt:lpstr>Arial,Sans-Serif</vt:lpstr>
      <vt:lpstr>Bell MT</vt:lpstr>
      <vt:lpstr>Calibri</vt:lpstr>
      <vt:lpstr>Calibri Light</vt:lpstr>
      <vt:lpstr>Comic Sans MS</vt:lpstr>
      <vt:lpstr>1_Office Theme</vt:lpstr>
      <vt:lpstr>Theme1</vt:lpstr>
      <vt:lpstr>Office Theme</vt:lpstr>
      <vt:lpstr>2_Office Theme</vt:lpstr>
      <vt:lpstr>c/w           date     What are prejudice and discrimination?</vt:lpstr>
      <vt:lpstr>PowerPoint Presentation</vt:lpstr>
      <vt:lpstr>How this fits into today’s lesson</vt:lpstr>
      <vt:lpstr>PowerPoint Presentation</vt:lpstr>
      <vt:lpstr>PowerPoint Presentation</vt:lpstr>
      <vt:lpstr>PowerPoint Presentation</vt:lpstr>
      <vt:lpstr>Create a spider diagram of examples of prejudice, discrimination and stereotyping that you can think of. Use these images to help you. Try to be specific.</vt:lpstr>
      <vt:lpstr>Written reflection task</vt:lpstr>
      <vt:lpstr>What does the Catholic Church teach about prejudice and discrimination?</vt:lpstr>
      <vt:lpstr>Galatians 3: 28 “There is neither Jew nor Greek, there is neither slave nor free, there is no male and female, for you are all one in Christ Jesus.”</vt:lpstr>
      <vt:lpstr>Reflection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CW                Date  What are prejudice and discrimination?</dc:title>
  <dc:creator>Emily</dc:creator>
  <cp:lastModifiedBy>Emily Lowrey</cp:lastModifiedBy>
  <cp:revision>20</cp:revision>
  <dcterms:created xsi:type="dcterms:W3CDTF">2020-06-25T20:09:52Z</dcterms:created>
  <dcterms:modified xsi:type="dcterms:W3CDTF">2024-05-08T09:23:18Z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0x010100BE8C139CBAEF0A4288ECC400425D4687</vt:lpwstr>
  </property>
  <property fmtid="{D5CDD505-2E9C-101B-9397-08002B2CF9AE}" pid="3" name="Order">
    <vt:r8>14917200</vt:r8>
  </property>
</Properties>
</file>